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tags/tag2.xml" ContentType="application/vnd.openxmlformats-officedocument.presentationml.tag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tags/tag3.xml" ContentType="application/vnd.openxmlformats-officedocument.presentationml.tags+xml"/>
  <Override PartName="/ppt/charts/chart6.xml" ContentType="application/vnd.openxmlformats-officedocument.drawingml.chart+xml"/>
  <Override PartName="/ppt/tags/tag4.xml" ContentType="application/vnd.openxmlformats-officedocument.presentationml.tag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tags/tag5.xml" ContentType="application/vnd.openxmlformats-officedocument.presentationml.tag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tags/tag6.xml" ContentType="application/vnd.openxmlformats-officedocument.presentationml.tag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tags/tag7.xml" ContentType="application/vnd.openxmlformats-officedocument.presentationml.tags+xml"/>
  <Override PartName="/ppt/charts/chart10.xml" ContentType="application/vnd.openxmlformats-officedocument.drawingml.chart+xml"/>
  <Override PartName="/ppt/tags/tag8.xml" ContentType="application/vnd.openxmlformats-officedocument.presentationml.tags+xml"/>
  <Override PartName="/ppt/charts/chart11.xml" ContentType="application/vnd.openxmlformats-officedocument.drawingml.chart+xml"/>
  <Override PartName="/ppt/tags/tag9.xml" ContentType="application/vnd.openxmlformats-officedocument.presentationml.tags+xml"/>
  <Override PartName="/ppt/charts/chart12.xml" ContentType="application/vnd.openxmlformats-officedocument.drawingml.chart+xml"/>
  <Override PartName="/ppt/tags/tag10.xml" ContentType="application/vnd.openxmlformats-officedocument.presentationml.tags+xml"/>
  <Override PartName="/ppt/charts/chart13.xml" ContentType="application/vnd.openxmlformats-officedocument.drawingml.chart+xml"/>
  <Override PartName="/ppt/tags/tag11.xml" ContentType="application/vnd.openxmlformats-officedocument.presentationml.tag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6" r:id="rId3"/>
    <p:sldId id="267" r:id="rId4"/>
    <p:sldId id="264" r:id="rId5"/>
    <p:sldId id="258" r:id="rId6"/>
    <p:sldId id="269" r:id="rId7"/>
    <p:sldId id="261" r:id="rId8"/>
    <p:sldId id="260" r:id="rId9"/>
    <p:sldId id="268" r:id="rId10"/>
    <p:sldId id="257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8DE"/>
    <a:srgbClr val="BD92DE"/>
    <a:srgbClr val="E0C6DB"/>
    <a:srgbClr val="F5E5F0"/>
    <a:srgbClr val="EA5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17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54;&#1031;%20&#1044;&#1054;&#1050;&#1059;&#1052;&#1045;&#1053;&#1058;&#1048;\&#1044;&#1110;&#1072;&#1075;&#1088;&#1072;&#1084;&#1080;\2019\&#1044;&#1110;&#1072;&#1075;&#1088;&#1072;&#1084;&#1072;%20&#1089;&#1090;&#1088;&#1091;&#1082;&#1090;&#1091;&#1088;&#1072;%20&#1076;&#1086;&#1093;&#1086;&#1076;&#1110;&#1074;%2001.01.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54;&#1031;%20&#1044;&#1054;&#1050;&#1059;&#1052;&#1045;&#1053;&#1058;&#1048;\&#1044;&#1110;&#1072;&#1075;&#1088;&#1072;&#1084;&#1080;\2019\&#1044;&#1110;&#1072;&#1075;&#1088;&#1072;&#1084;&#1072;%20&#1089;&#1090;&#1088;&#1091;&#1082;&#1090;&#1091;&#1088;&#1072;%20&#1076;&#1086;&#1093;&#1086;&#1076;&#1110;&#1074;%2001.01.%20202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52;&#1054;&#1031;%20&#1044;&#1054;&#1050;&#1059;&#1052;&#1045;&#1053;&#1058;&#1048;\&#1044;&#1110;&#1072;&#1075;&#1088;&#1072;&#1084;&#1080;\2019\&#1044;&#1110;&#1072;&#1075;&#1088;&#1072;&#1084;&#1072;%20&#1089;&#1090;&#1088;&#1091;&#1082;&#1090;&#1091;&#1088;&#1072;%20&#1076;&#1086;&#1093;&#1086;&#1076;&#1110;&#1074;%2001.01.%20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52;&#1054;&#1031;%20&#1044;&#1054;&#1050;&#1059;&#1052;&#1045;&#1053;&#1058;&#1048;\&#1044;&#1110;&#1072;&#1075;&#1088;&#1072;&#1084;&#1080;\2019\&#1044;&#1110;&#1072;&#1075;&#1088;&#1072;&#1084;&#1072;%20&#1089;&#1090;&#1088;&#1091;&#1082;&#1090;&#1091;&#1088;&#1072;%20&#1076;&#1086;&#1093;&#1086;&#1076;&#1110;&#1074;%2001.01.%20202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&#1040;&#1085;&#1072;&#1083;&#1110;&#1079;&#1042;&#1080;&#1076;&#1072;&#1090;&#1082;&#1110;&#1074;\2019\&#1040;&#1085;&#1072;&#1083;&#1110;&#1079;%20&#1085;&#1072;%2001.01\&#1044;&#1110;&#1072;&#1075;&#1088;&#1072;&#1084;&#1080;\&#1044;&#1110;&#1072;&#1075;&#1088;&#1072;&#1084;&#1080;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91765318735542"/>
          <c:y val="0.14498677406408714"/>
          <c:w val="0.76399632356424763"/>
          <c:h val="0.829900794564424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18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24285431084740558"/>
                  <c:y val="-0.19562028256540837"/>
                </c:manualLayout>
              </c:layout>
              <c:tx>
                <c:rich>
                  <a:bodyPr/>
                  <a:lstStyle/>
                  <a:p>
                    <a:r>
                      <a:rPr lang="ru-RU" sz="1200" i="1">
                        <a:latin typeface="+mj-lt"/>
                      </a:rPr>
                      <a:t>Податкові надходження;                   423 925,4 тис.грн</a:t>
                    </a:r>
                    <a:endParaRPr lang="ru-RU" sz="900" i="1">
                      <a:latin typeface="+mj-lt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122767140217364E-2"/>
                  <c:y val="8.9440936440438851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Неподаткові надходження;</a:t>
                    </a:r>
                  </a:p>
                  <a:p>
                    <a:r>
                      <a:rPr lang="ru-RU" sz="1200"/>
                      <a:t> 19 233,7 тис.грн</a:t>
                    </a:r>
                    <a:endParaRPr lang="ru-RU" sz="80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3781391483395E-2"/>
                  <c:y val="-6.5105077686187798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Доходи від операцій з капіталом;</a:t>
                    </a:r>
                  </a:p>
                  <a:p>
                    <a:r>
                      <a:rPr lang="ru-RU" sz="1200"/>
                      <a:t> 188,7 тис.грн</a:t>
                    </a:r>
                    <a:endParaRPr lang="ru-RU" sz="80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732523685098744"/>
                  <c:y val="6.6875136275000496E-2"/>
                </c:manualLayout>
              </c:layout>
              <c:tx>
                <c:rich>
                  <a:bodyPr/>
                  <a:lstStyle/>
                  <a:p>
                    <a:r>
                      <a:rPr lang="ru-RU" sz="1200" i="1">
                        <a:latin typeface="+mj-lt"/>
                      </a:rPr>
                      <a:t>Офіційні трансферти; </a:t>
                    </a:r>
                  </a:p>
                  <a:p>
                    <a:r>
                      <a:rPr lang="ru-RU" sz="1200" i="1">
                        <a:latin typeface="+mj-lt"/>
                      </a:rPr>
                      <a:t>171 947,3 тис.грн</a:t>
                    </a:r>
                    <a:endParaRPr lang="ru-RU" sz="800" i="1">
                      <a:latin typeface="+mj-lt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solidFill>
                  <a:srgbClr val="8064A2">
                    <a:lumMod val="75000"/>
                  </a:srgbClr>
                </a:solidFill>
                <a:prstDash val="dash"/>
              </a:ln>
            </c:spPr>
            <c:txPr>
              <a:bodyPr/>
              <a:lstStyle/>
              <a:p>
                <a:pPr>
                  <a:defRPr sz="1200" i="1">
                    <a:latin typeface="+mj-lt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accent4">
                      <a:lumMod val="75000"/>
                    </a:schemeClr>
                  </a:solidFill>
                </a:ln>
              </c:spPr>
            </c:leaderLines>
          </c:dLbls>
          <c:cat>
            <c:strRef>
              <c:f>доходи!$A$3:$A$6</c:f>
              <c:strCache>
                <c:ptCount val="4"/>
                <c:pt idx="0">
                  <c:v>Податкові надходження</c:v>
                </c:pt>
                <c:pt idx="1">
                  <c:v>Неподаткові надходження</c:v>
                </c:pt>
                <c:pt idx="2">
                  <c:v>Доходи від операцій з капіталом</c:v>
                </c:pt>
                <c:pt idx="3">
                  <c:v>Офіційні трансферти</c:v>
                </c:pt>
              </c:strCache>
            </c:strRef>
          </c:cat>
          <c:val>
            <c:numRef>
              <c:f>доходи!$B$3:$B$6</c:f>
              <c:numCache>
                <c:formatCode>#,##0.00</c:formatCode>
                <c:ptCount val="4"/>
                <c:pt idx="0" formatCode="#,##0.0">
                  <c:v>423925.4</c:v>
                </c:pt>
                <c:pt idx="1">
                  <c:v>19233.7</c:v>
                </c:pt>
                <c:pt idx="2" formatCode="#,##0.0">
                  <c:v>188.7</c:v>
                </c:pt>
                <c:pt idx="3">
                  <c:v>171947.3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159957040860499E-2"/>
          <c:y val="0.12289432998957323"/>
          <c:w val="0.63908487169792716"/>
          <c:h val="0.87710575022743675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>
                <a:gsLst>
                  <a:gs pos="50000">
                    <a:srgbClr val="ECC8DE"/>
                  </a:gs>
                  <a:gs pos="0">
                    <a:srgbClr val="EA50C5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F5E5F0"/>
                  </a:gs>
                </a:gsLst>
                <a:lin ang="5400000" scaled="0"/>
              </a:gradFill>
            </c:spPr>
          </c:dPt>
          <c:dPt>
            <c:idx val="2"/>
            <c:bubble3D val="0"/>
            <c:spPr>
              <a:gradFill>
                <a:gsLst>
                  <a:gs pos="50000">
                    <a:srgbClr val="BD92DE"/>
                  </a:gs>
                  <a:gs pos="0">
                    <a:srgbClr val="7030A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50000">
                    <a:srgbClr val="C3E6CC"/>
                  </a:gs>
                  <a:gs pos="97000">
                    <a:srgbClr val="E0C6DB"/>
                  </a:gs>
                </a:gsLst>
                <a:lin ang="5400000" scaled="0"/>
              </a:gradFill>
            </c:spPr>
          </c:dPt>
          <c:dPt>
            <c:idx val="3"/>
            <c:bubble3D val="0"/>
            <c:spPr>
              <a:gradFill>
                <a:gsLst>
                  <a:gs pos="50000">
                    <a:schemeClr val="accent3">
                      <a:lumMod val="40000"/>
                      <a:lumOff val="60000"/>
                    </a:schemeClr>
                  </a:gs>
                  <a:gs pos="0">
                    <a:schemeClr val="accent3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8199539387288421E-2"/>
                  <c:y val="-0.1204152610717828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95,5 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млн.грн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16%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1"/>
              <c:layout>
                <c:manualLayout>
                  <c:x val="-0.1977154783904119"/>
                  <c:y val="-0.164691814256272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239,1 </a:t>
                    </a:r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млн.грн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2"/>
              <c:layout>
                <c:manualLayout>
                  <c:x val="0.25907931166921638"/>
                  <c:y val="5.75880137550660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3"/>
              <c:layout>
                <c:manualLayout>
                  <c:x val="3.6398975288733479E-3"/>
                  <c:y val="0.21370643793204797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154  млн.грн; 25%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4"/>
              <c:layout>
                <c:manualLayout>
                  <c:x val="2.0514353130512156E-2"/>
                  <c:y val="-0.13899108828731174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41,9  млн.грн; 7%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5"/>
              <c:layout>
                <c:manualLayout>
                  <c:x val="0.19180305436741318"/>
                  <c:y val="-0.10223317852044563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61,3  млн.грн; 10%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dLbl>
              <c:idx val="6"/>
              <c:layout>
                <c:manualLayout>
                  <c:x val="4.2005298659170735E-2"/>
                  <c:y val="5.87903852655868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  млн.грн;   </c:separator>
            </c:dLbl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  млн.грн;   </c:separator>
            <c:showLeaderLines val="1"/>
          </c:dLbls>
          <c:cat>
            <c:strRef>
              <c:f>Розпор2019!$A$2:$A$7</c:f>
              <c:strCache>
                <c:ptCount val="6"/>
                <c:pt idx="0">
                  <c:v>Управління праці та соцзахисту населення - 95,5 млн.грн</c:v>
                </c:pt>
                <c:pt idx="1">
                  <c:v>Управління освіти - 239,1 млн.грн</c:v>
                </c:pt>
                <c:pt idx="2">
                  <c:v>Відділ культури та туризму - 16,5 млн.грн</c:v>
                </c:pt>
                <c:pt idx="3">
                  <c:v>Виконавчий комітет - 154,0 млн.грн</c:v>
                </c:pt>
                <c:pt idx="4">
                  <c:v>Управління містодування, архітектури та капітального будівництва - 41,9 млн.грн</c:v>
                </c:pt>
                <c:pt idx="5">
                  <c:v>Фінансове управління - 61,3 млн.грн, у т.ч.: реверсна дотація -56,4 млн.грн</c:v>
                </c:pt>
              </c:strCache>
            </c:strRef>
          </c:cat>
          <c:val>
            <c:numRef>
              <c:f>Розпор2019!$B$2:$B$7</c:f>
              <c:numCache>
                <c:formatCode>General</c:formatCode>
                <c:ptCount val="6"/>
                <c:pt idx="0">
                  <c:v>95.5</c:v>
                </c:pt>
                <c:pt idx="1">
                  <c:v>239.1</c:v>
                </c:pt>
                <c:pt idx="2" formatCode="0.0">
                  <c:v>16.5</c:v>
                </c:pt>
                <c:pt idx="3">
                  <c:v>154</c:v>
                </c:pt>
                <c:pt idx="4">
                  <c:v>41.9</c:v>
                </c:pt>
                <c:pt idx="5">
                  <c:v>61.3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07811549652328"/>
          <c:y val="0.17306473910741765"/>
          <c:w val="0.33183003742486261"/>
          <c:h val="0.80324294087742043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3546014726442"/>
          <c:y val="0.1175828490159153"/>
          <c:w val="0.84319945457216638"/>
          <c:h val="0.69704694871198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ЗФПрогрКлас2019!$C$20</c:f>
              <c:strCache>
                <c:ptCount val="1"/>
                <c:pt idx="0">
                  <c:v>План, тис.грн</c:v>
                </c:pt>
              </c:strCache>
            </c:strRef>
          </c:tx>
          <c:spPr>
            <a:gradFill flip="none" rotWithShape="1">
              <a:gsLst>
                <a:gs pos="37350">
                  <a:schemeClr val="accent6">
                    <a:lumMod val="40000"/>
                    <a:lumOff val="60000"/>
                  </a:schemeClr>
                </a:gs>
                <a:gs pos="5300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</c:spPr>
          <c:invertIfNegative val="0"/>
          <c:dPt>
            <c:idx val="1"/>
            <c:invertIfNegative val="0"/>
            <c:bubble3D val="0"/>
          </c:dPt>
          <c:cat>
            <c:strRef>
              <c:f>ЗФПрогрКлас2019!$B$21:$B$32</c:f>
              <c:strCache>
                <c:ptCount val="12"/>
                <c:pt idx="0">
                  <c:v>Соц. захист та забезпе-чення</c:v>
                </c:pt>
                <c:pt idx="1">
                  <c:v>Освіта </c:v>
                </c:pt>
                <c:pt idx="2">
                  <c:v>Охорона здоров'я </c:v>
                </c:pt>
                <c:pt idx="3">
                  <c:v>Культура і мистецтво</c:v>
                </c:pt>
                <c:pt idx="4">
                  <c:v>Фізична культура і спорт</c:v>
                </c:pt>
                <c:pt idx="5">
                  <c:v>Державне управ-ління</c:v>
                </c:pt>
                <c:pt idx="6">
                  <c:v>ЖКГ</c:v>
                </c:pt>
                <c:pt idx="7">
                  <c:v>Утримання та розвиток доріг </c:v>
                </c:pt>
                <c:pt idx="8">
                  <c:v>Реверсна дотація</c:v>
                </c:pt>
                <c:pt idx="9">
                  <c:v>Заходи із запобі-гання та лікв. надзв. ситуацій </c:v>
                </c:pt>
                <c:pt idx="10">
                  <c:v>Інші субвенції з місцевого бюджету</c:v>
                </c:pt>
                <c:pt idx="11">
                  <c:v>Інші видатки</c:v>
                </c:pt>
              </c:strCache>
            </c:strRef>
          </c:cat>
          <c:val>
            <c:numRef>
              <c:f>ЗФПрогрКлас2019!$C$21:$C$32</c:f>
              <c:numCache>
                <c:formatCode>#,##0</c:formatCode>
                <c:ptCount val="12"/>
                <c:pt idx="0">
                  <c:v>86037.5</c:v>
                </c:pt>
                <c:pt idx="1">
                  <c:v>221973.1</c:v>
                </c:pt>
                <c:pt idx="2">
                  <c:v>60175.9</c:v>
                </c:pt>
                <c:pt idx="3">
                  <c:v>7802.6</c:v>
                </c:pt>
                <c:pt idx="4">
                  <c:v>2630.2</c:v>
                </c:pt>
                <c:pt idx="5">
                  <c:v>60568.1</c:v>
                </c:pt>
                <c:pt idx="6">
                  <c:v>35369.9</c:v>
                </c:pt>
                <c:pt idx="7">
                  <c:v>2283.5</c:v>
                </c:pt>
                <c:pt idx="8">
                  <c:v>56409</c:v>
                </c:pt>
                <c:pt idx="9">
                  <c:v>849.1</c:v>
                </c:pt>
                <c:pt idx="10">
                  <c:v>494.9</c:v>
                </c:pt>
                <c:pt idx="11">
                  <c:v>487</c:v>
                </c:pt>
              </c:numCache>
            </c:numRef>
          </c:val>
        </c:ser>
        <c:ser>
          <c:idx val="1"/>
          <c:order val="1"/>
          <c:tx>
            <c:strRef>
              <c:f>ЗФПрогрКлас2019!$D$20</c:f>
              <c:strCache>
                <c:ptCount val="1"/>
                <c:pt idx="0">
                  <c:v>Виконано, тис.грн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</c:dPt>
          <c:cat>
            <c:strRef>
              <c:f>ЗФПрогрКлас2019!$B$21:$B$32</c:f>
              <c:strCache>
                <c:ptCount val="12"/>
                <c:pt idx="0">
                  <c:v>Соц. захист та забезпе-чення</c:v>
                </c:pt>
                <c:pt idx="1">
                  <c:v>Освіта </c:v>
                </c:pt>
                <c:pt idx="2">
                  <c:v>Охорона здоров'я </c:v>
                </c:pt>
                <c:pt idx="3">
                  <c:v>Культура і мистецтво</c:v>
                </c:pt>
                <c:pt idx="4">
                  <c:v>Фізична культура і спорт</c:v>
                </c:pt>
                <c:pt idx="5">
                  <c:v>Державне управ-ління</c:v>
                </c:pt>
                <c:pt idx="6">
                  <c:v>ЖКГ</c:v>
                </c:pt>
                <c:pt idx="7">
                  <c:v>Утримання та розвиток доріг </c:v>
                </c:pt>
                <c:pt idx="8">
                  <c:v>Реверсна дотація</c:v>
                </c:pt>
                <c:pt idx="9">
                  <c:v>Заходи із запобі-гання та лікв. надзв. ситуацій </c:v>
                </c:pt>
                <c:pt idx="10">
                  <c:v>Інші субвенції з місцевого бюджету</c:v>
                </c:pt>
                <c:pt idx="11">
                  <c:v>Інші видатки</c:v>
                </c:pt>
              </c:strCache>
            </c:strRef>
          </c:cat>
          <c:val>
            <c:numRef>
              <c:f>ЗФПрогрКлас2019!$D$21:$D$32</c:f>
              <c:numCache>
                <c:formatCode>#,##0</c:formatCode>
                <c:ptCount val="12"/>
                <c:pt idx="0">
                  <c:v>84974.399999999994</c:v>
                </c:pt>
                <c:pt idx="1">
                  <c:v>220349.8</c:v>
                </c:pt>
                <c:pt idx="2">
                  <c:v>59836.1</c:v>
                </c:pt>
                <c:pt idx="3">
                  <c:v>7635.5</c:v>
                </c:pt>
                <c:pt idx="4">
                  <c:v>2535.6999999999998</c:v>
                </c:pt>
                <c:pt idx="5">
                  <c:v>59452.3</c:v>
                </c:pt>
                <c:pt idx="6">
                  <c:v>35113.5</c:v>
                </c:pt>
                <c:pt idx="7">
                  <c:v>2198.9</c:v>
                </c:pt>
                <c:pt idx="8">
                  <c:v>56409</c:v>
                </c:pt>
                <c:pt idx="9">
                  <c:v>849.1</c:v>
                </c:pt>
                <c:pt idx="10">
                  <c:v>481.7</c:v>
                </c:pt>
                <c:pt idx="11">
                  <c:v>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082880"/>
        <c:axId val="105084416"/>
        <c:axId val="0"/>
      </c:bar3DChart>
      <c:catAx>
        <c:axId val="105082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sz="1200" b="1"/>
            </a:pPr>
            <a:endParaRPr lang="ru-RU"/>
          </a:p>
        </c:txPr>
        <c:crossAx val="105084416"/>
        <c:crossesAt val="0"/>
        <c:auto val="1"/>
        <c:lblAlgn val="ctr"/>
        <c:lblOffset val="100"/>
        <c:noMultiLvlLbl val="0"/>
      </c:catAx>
      <c:valAx>
        <c:axId val="1050844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50828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9050161013171E-2"/>
          <c:y val="0.13526654612613306"/>
          <c:w val="0.83110929288032243"/>
          <c:h val="0.682621203285549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СФПрогрКлас2019!$C$20</c:f>
              <c:strCache>
                <c:ptCount val="1"/>
                <c:pt idx="0">
                  <c:v>План, тис. грн</c:v>
                </c:pt>
              </c:strCache>
            </c:strRef>
          </c:tx>
          <c:invertIfNegative val="0"/>
          <c:cat>
            <c:strRef>
              <c:f>СФПрогрКлас2019!$B$21:$B$32</c:f>
              <c:strCache>
                <c:ptCount val="12"/>
                <c:pt idx="0">
                  <c:v>Соціальний захист та забезпе-чення</c:v>
                </c:pt>
                <c:pt idx="1">
                  <c:v>Освіта </c:v>
                </c:pt>
                <c:pt idx="2">
                  <c:v>Охорона здоров'я </c:v>
                </c:pt>
                <c:pt idx="3">
                  <c:v>Культура і мистецтво</c:v>
                </c:pt>
                <c:pt idx="4">
                  <c:v>Фізична культура і спорт</c:v>
                </c:pt>
                <c:pt idx="5">
                  <c:v>Державне управління</c:v>
                </c:pt>
                <c:pt idx="6">
                  <c:v>ЖКГ</c:v>
                </c:pt>
                <c:pt idx="7">
                  <c:v>Будів-ництвоцтво та регіо-нальний розвиток</c:v>
                </c:pt>
                <c:pt idx="8">
                  <c:v>Утримання та розвиток доріг </c:v>
                </c:pt>
                <c:pt idx="9">
                  <c:v>Заходи із запобігання та лікв. надзв. ситуацій </c:v>
                </c:pt>
                <c:pt idx="10">
                  <c:v>Інші субвенції з місцевого бюджету</c:v>
                </c:pt>
                <c:pt idx="11">
                  <c:v>Інші видатки</c:v>
                </c:pt>
              </c:strCache>
            </c:strRef>
          </c:cat>
          <c:val>
            <c:numRef>
              <c:f>СФПрогрКлас2019!$C$21:$C$32</c:f>
              <c:numCache>
                <c:formatCode>#,##0</c:formatCode>
                <c:ptCount val="12"/>
                <c:pt idx="0">
                  <c:v>764</c:v>
                </c:pt>
                <c:pt idx="1">
                  <c:v>15646</c:v>
                </c:pt>
                <c:pt idx="2">
                  <c:v>10519.9</c:v>
                </c:pt>
                <c:pt idx="3">
                  <c:v>815.1</c:v>
                </c:pt>
                <c:pt idx="4">
                  <c:v>2264.1</c:v>
                </c:pt>
                <c:pt idx="5">
                  <c:v>1010.2</c:v>
                </c:pt>
                <c:pt idx="6">
                  <c:v>37673</c:v>
                </c:pt>
                <c:pt idx="7">
                  <c:v>12587.6</c:v>
                </c:pt>
                <c:pt idx="8">
                  <c:v>661.8</c:v>
                </c:pt>
                <c:pt idx="9">
                  <c:v>2446.6</c:v>
                </c:pt>
                <c:pt idx="10">
                  <c:v>19771.599999999999</c:v>
                </c:pt>
                <c:pt idx="11">
                  <c:v>735.4</c:v>
                </c:pt>
              </c:numCache>
            </c:numRef>
          </c:val>
        </c:ser>
        <c:ser>
          <c:idx val="1"/>
          <c:order val="1"/>
          <c:tx>
            <c:strRef>
              <c:f>СФПрогрКлас2019!$D$20</c:f>
              <c:strCache>
                <c:ptCount val="1"/>
                <c:pt idx="0">
                  <c:v>Виконано, тис.грн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СФПрогрКлас2019!$B$21:$B$32</c:f>
              <c:strCache>
                <c:ptCount val="12"/>
                <c:pt idx="0">
                  <c:v>Соціальний захист та забезпе-чення</c:v>
                </c:pt>
                <c:pt idx="1">
                  <c:v>Освіта </c:v>
                </c:pt>
                <c:pt idx="2">
                  <c:v>Охорона здоров'я </c:v>
                </c:pt>
                <c:pt idx="3">
                  <c:v>Культура і мистецтво</c:v>
                </c:pt>
                <c:pt idx="4">
                  <c:v>Фізична культура і спорт</c:v>
                </c:pt>
                <c:pt idx="5">
                  <c:v>Державне управління</c:v>
                </c:pt>
                <c:pt idx="6">
                  <c:v>ЖКГ</c:v>
                </c:pt>
                <c:pt idx="7">
                  <c:v>Будів-ництвоцтво та регіо-нальний розвиток</c:v>
                </c:pt>
                <c:pt idx="8">
                  <c:v>Утримання та розвиток доріг </c:v>
                </c:pt>
                <c:pt idx="9">
                  <c:v>Заходи із запобігання та лікв. надзв. ситуацій </c:v>
                </c:pt>
                <c:pt idx="10">
                  <c:v>Інші субвенції з місцевого бюджету</c:v>
                </c:pt>
                <c:pt idx="11">
                  <c:v>Інші видатки</c:v>
                </c:pt>
              </c:strCache>
            </c:strRef>
          </c:cat>
          <c:val>
            <c:numRef>
              <c:f>СФПрогрКлас2019!$D$21:$D$32</c:f>
              <c:numCache>
                <c:formatCode>#,##0</c:formatCode>
                <c:ptCount val="12"/>
                <c:pt idx="0">
                  <c:v>760.9</c:v>
                </c:pt>
                <c:pt idx="1">
                  <c:v>13942.2</c:v>
                </c:pt>
                <c:pt idx="2">
                  <c:v>9084.7999999999993</c:v>
                </c:pt>
                <c:pt idx="3">
                  <c:v>760.7</c:v>
                </c:pt>
                <c:pt idx="4">
                  <c:v>868.3</c:v>
                </c:pt>
                <c:pt idx="5">
                  <c:v>1031.5999999999999</c:v>
                </c:pt>
                <c:pt idx="6">
                  <c:v>25977.7</c:v>
                </c:pt>
                <c:pt idx="7">
                  <c:v>11903.3</c:v>
                </c:pt>
                <c:pt idx="8">
                  <c:v>655.20000000000005</c:v>
                </c:pt>
                <c:pt idx="9">
                  <c:v>2165.9</c:v>
                </c:pt>
                <c:pt idx="10">
                  <c:v>10625</c:v>
                </c:pt>
                <c:pt idx="11">
                  <c:v>277.60000000000002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747392"/>
        <c:axId val="104748928"/>
        <c:axId val="0"/>
      </c:bar3DChart>
      <c:catAx>
        <c:axId val="104747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1000" b="1"/>
            </a:pPr>
            <a:endParaRPr lang="ru-RU"/>
          </a:p>
        </c:txPr>
        <c:crossAx val="104748928"/>
        <c:crosses val="autoZero"/>
        <c:auto val="1"/>
        <c:lblAlgn val="ctr"/>
        <c:lblOffset val="100"/>
        <c:noMultiLvlLbl val="0"/>
      </c:catAx>
      <c:valAx>
        <c:axId val="10474892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4747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05576997345815E-2"/>
          <c:y val="0.12722381454247661"/>
          <c:w val="0.80907836379871445"/>
          <c:h val="0.707882108215744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ЗфКЕКВ2019!$D$14</c:f>
              <c:strCache>
                <c:ptCount val="1"/>
                <c:pt idx="0">
                  <c:v>План, тис.грн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cat>
            <c:strRef>
              <c:f>ЗфКЕКВ2019!$C$15:$C$23</c:f>
              <c:strCache>
                <c:ptCount val="9"/>
                <c:pt idx="0">
                  <c:v>Оплата праці і нарахування</c:v>
                </c:pt>
                <c:pt idx="1">
                  <c:v>Медикаменти </c:v>
                </c:pt>
                <c:pt idx="2">
                  <c:v>Продукти харчування</c:v>
                </c:pt>
                <c:pt idx="3">
                  <c:v>Оплата комунальних послуг та енергоносіїв</c:v>
                </c:pt>
                <c:pt idx="4">
                  <c:v>Дослідження і розробки, окремі заходи по реалізації держ. (регіон.) програм</c:v>
                </c:pt>
                <c:pt idx="5">
                  <c:v>Субсидії та пот. трансферти підпр-вам (установам, організаціям)</c:v>
                </c:pt>
                <c:pt idx="6">
                  <c:v>Пот. трансферти органам дер. упр-ня ін. рівнів</c:v>
                </c:pt>
                <c:pt idx="7">
                  <c:v>Інші виплати населенню</c:v>
                </c:pt>
                <c:pt idx="8">
                  <c:v>Інші поточні видатки</c:v>
                </c:pt>
              </c:strCache>
            </c:strRef>
          </c:cat>
          <c:val>
            <c:numRef>
              <c:f>ЗфКЕКВ2019!$D$15:$D$23</c:f>
              <c:numCache>
                <c:formatCode>#,##0</c:formatCode>
                <c:ptCount val="9"/>
                <c:pt idx="0">
                  <c:v>262972.2</c:v>
                </c:pt>
                <c:pt idx="1">
                  <c:v>690.2</c:v>
                </c:pt>
                <c:pt idx="2">
                  <c:v>13107.4</c:v>
                </c:pt>
                <c:pt idx="3">
                  <c:v>8269.9</c:v>
                </c:pt>
                <c:pt idx="4">
                  <c:v>60048.4</c:v>
                </c:pt>
                <c:pt idx="5">
                  <c:v>41099.4</c:v>
                </c:pt>
                <c:pt idx="6">
                  <c:v>56903.9</c:v>
                </c:pt>
                <c:pt idx="7">
                  <c:v>67174.399999999994</c:v>
                </c:pt>
                <c:pt idx="8">
                  <c:v>24815.4</c:v>
                </c:pt>
              </c:numCache>
            </c:numRef>
          </c:val>
        </c:ser>
        <c:ser>
          <c:idx val="1"/>
          <c:order val="1"/>
          <c:tx>
            <c:strRef>
              <c:f>ЗфКЕКВ2019!$E$14</c:f>
              <c:strCache>
                <c:ptCount val="1"/>
                <c:pt idx="0">
                  <c:v>Виконано, тис.грн</c:v>
                </c:pt>
              </c:strCache>
            </c:strRef>
          </c:tx>
          <c:spPr>
            <a:gradFill>
              <a:gsLst>
                <a:gs pos="37350">
                  <a:srgbClr val="7030A0"/>
                </a:gs>
                <a:gs pos="53000">
                  <a:srgbClr val="ECC8DE"/>
                </a:gs>
                <a:gs pos="0">
                  <a:srgbClr val="7030A0"/>
                </a:gs>
                <a:gs pos="58670">
                  <a:srgbClr val="CABAC6"/>
                </a:gs>
                <a:gs pos="63000">
                  <a:srgbClr val="BD92DE"/>
                </a:gs>
                <a:gs pos="56000">
                  <a:srgbClr val="BD92DE"/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</a:gradFill>
          </c:spPr>
          <c:invertIfNegative val="0"/>
          <c:cat>
            <c:strRef>
              <c:f>ЗфКЕКВ2019!$C$15:$C$23</c:f>
              <c:strCache>
                <c:ptCount val="9"/>
                <c:pt idx="0">
                  <c:v>Оплата праці і нарахування</c:v>
                </c:pt>
                <c:pt idx="1">
                  <c:v>Медикаменти </c:v>
                </c:pt>
                <c:pt idx="2">
                  <c:v>Продукти харчування</c:v>
                </c:pt>
                <c:pt idx="3">
                  <c:v>Оплата комунальних послуг та енергоносіїв</c:v>
                </c:pt>
                <c:pt idx="4">
                  <c:v>Дослідження і розробки, окремі заходи по реалізації держ. (регіон.) програм</c:v>
                </c:pt>
                <c:pt idx="5">
                  <c:v>Субсидії та пот. трансферти підпр-вам (установам, організаціям)</c:v>
                </c:pt>
                <c:pt idx="6">
                  <c:v>Пот. трансферти органам дер. упр-ня ін. рівнів</c:v>
                </c:pt>
                <c:pt idx="7">
                  <c:v>Інші виплати населенню</c:v>
                </c:pt>
                <c:pt idx="8">
                  <c:v>Інші поточні видатки</c:v>
                </c:pt>
              </c:strCache>
            </c:strRef>
          </c:cat>
          <c:val>
            <c:numRef>
              <c:f>ЗфКЕКВ2019!$E$15:$E$23</c:f>
              <c:numCache>
                <c:formatCode>#,##0</c:formatCode>
                <c:ptCount val="9"/>
                <c:pt idx="0">
                  <c:v>261937.3</c:v>
                </c:pt>
                <c:pt idx="1">
                  <c:v>666.3</c:v>
                </c:pt>
                <c:pt idx="2">
                  <c:v>12498.4</c:v>
                </c:pt>
                <c:pt idx="3">
                  <c:v>7627.6</c:v>
                </c:pt>
                <c:pt idx="4">
                  <c:v>59759.3</c:v>
                </c:pt>
                <c:pt idx="5">
                  <c:v>40699</c:v>
                </c:pt>
                <c:pt idx="6">
                  <c:v>56890.7</c:v>
                </c:pt>
                <c:pt idx="7">
                  <c:v>66171</c:v>
                </c:pt>
                <c:pt idx="8">
                  <c:v>23958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788736"/>
        <c:axId val="104790272"/>
        <c:axId val="0"/>
      </c:bar3DChart>
      <c:catAx>
        <c:axId val="104788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900" b="1"/>
            </a:pPr>
            <a:endParaRPr lang="ru-RU"/>
          </a:p>
        </c:txPr>
        <c:crossAx val="104790272"/>
        <c:crosses val="autoZero"/>
        <c:auto val="1"/>
        <c:lblAlgn val="ctr"/>
        <c:lblOffset val="100"/>
        <c:noMultiLvlLbl val="0"/>
      </c:catAx>
      <c:valAx>
        <c:axId val="10479027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4788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374132333686077E-2"/>
          <c:y val="0.17215610756432839"/>
          <c:w val="0.80945739800910999"/>
          <c:h val="0.636390024333434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СфКЕКВ2019!$D$20</c:f>
              <c:strCache>
                <c:ptCount val="1"/>
                <c:pt idx="0">
                  <c:v>План, тис. грн</c:v>
                </c:pt>
              </c:strCache>
            </c:strRef>
          </c:tx>
          <c:invertIfNegative val="0"/>
          <c:cat>
            <c:strRef>
              <c:f>СфКЕКВ2019!$C$21:$C$28</c:f>
              <c:strCache>
                <c:ptCount val="8"/>
                <c:pt idx="0">
                  <c:v>Поточні видатки</c:v>
                </c:pt>
                <c:pt idx="1">
                  <c:v>Придбання обладнання і предметів довгостр. користування</c:v>
                </c:pt>
                <c:pt idx="2">
                  <c:v>Капітальне будівництво (придбання)</c:v>
                </c:pt>
                <c:pt idx="3">
                  <c:v>Капітальний ремонт</c:v>
                </c:pt>
                <c:pt idx="4">
                  <c:v>Реконструкція та реставрація</c:v>
                </c:pt>
                <c:pt idx="5">
                  <c:v>Капітальні трансферти підприємствам (установам, організаціям)</c:v>
                </c:pt>
                <c:pt idx="6">
                  <c:v>Капітальні трансферти органам держ. управління ін. рівнів</c:v>
                </c:pt>
                <c:pt idx="7">
                  <c:v>Капітальні трансферти населенню</c:v>
                </c:pt>
              </c:strCache>
            </c:strRef>
          </c:cat>
          <c:val>
            <c:numRef>
              <c:f>СфКЕКВ2019!$D$21:$D$28</c:f>
              <c:numCache>
                <c:formatCode>#,##0</c:formatCode>
                <c:ptCount val="8"/>
                <c:pt idx="0">
                  <c:v>12601.7</c:v>
                </c:pt>
                <c:pt idx="1">
                  <c:v>10839.5</c:v>
                </c:pt>
                <c:pt idx="2">
                  <c:v>2815.9</c:v>
                </c:pt>
                <c:pt idx="3">
                  <c:v>43270.3</c:v>
                </c:pt>
                <c:pt idx="4">
                  <c:v>9270.7000000000007</c:v>
                </c:pt>
                <c:pt idx="5">
                  <c:v>4603.8999999999996</c:v>
                </c:pt>
                <c:pt idx="6">
                  <c:v>19771.599999999999</c:v>
                </c:pt>
                <c:pt idx="7">
                  <c:v>1721.6</c:v>
                </c:pt>
              </c:numCache>
            </c:numRef>
          </c:val>
        </c:ser>
        <c:ser>
          <c:idx val="1"/>
          <c:order val="1"/>
          <c:tx>
            <c:strRef>
              <c:f>СфКЕКВ2019!$E$20</c:f>
              <c:strCache>
                <c:ptCount val="1"/>
                <c:pt idx="0">
                  <c:v>Виконано, тис.грн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СфКЕКВ2019!$C$21:$C$28</c:f>
              <c:strCache>
                <c:ptCount val="8"/>
                <c:pt idx="0">
                  <c:v>Поточні видатки</c:v>
                </c:pt>
                <c:pt idx="1">
                  <c:v>Придбання обладнання і предметів довгостр. користування</c:v>
                </c:pt>
                <c:pt idx="2">
                  <c:v>Капітальне будівництво (придбання)</c:v>
                </c:pt>
                <c:pt idx="3">
                  <c:v>Капітальний ремонт</c:v>
                </c:pt>
                <c:pt idx="4">
                  <c:v>Реконструкція та реставрація</c:v>
                </c:pt>
                <c:pt idx="5">
                  <c:v>Капітальні трансферти підприємствам (установам, організаціям)</c:v>
                </c:pt>
                <c:pt idx="6">
                  <c:v>Капітальні трансферти органам держ. управління ін. рівнів</c:v>
                </c:pt>
                <c:pt idx="7">
                  <c:v>Капітальні трансферти населенню</c:v>
                </c:pt>
              </c:strCache>
            </c:strRef>
          </c:cat>
          <c:val>
            <c:numRef>
              <c:f>СфКЕКВ2019!$E$21:$E$28</c:f>
              <c:numCache>
                <c:formatCode>#,##0</c:formatCode>
                <c:ptCount val="8"/>
                <c:pt idx="0">
                  <c:v>10549.5</c:v>
                </c:pt>
                <c:pt idx="1">
                  <c:v>10110.5</c:v>
                </c:pt>
                <c:pt idx="2">
                  <c:v>1421.2</c:v>
                </c:pt>
                <c:pt idx="3">
                  <c:v>30452.799999999999</c:v>
                </c:pt>
                <c:pt idx="4">
                  <c:v>9034</c:v>
                </c:pt>
                <c:pt idx="5">
                  <c:v>4591.8</c:v>
                </c:pt>
                <c:pt idx="6">
                  <c:v>10625</c:v>
                </c:pt>
                <c:pt idx="7">
                  <c:v>1321.6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27392"/>
        <c:axId val="105228928"/>
        <c:axId val="0"/>
      </c:bar3DChart>
      <c:catAx>
        <c:axId val="105227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5228928"/>
        <c:crosses val="autoZero"/>
        <c:auto val="1"/>
        <c:lblAlgn val="ctr"/>
        <c:lblOffset val="100"/>
        <c:noMultiLvlLbl val="0"/>
      </c:catAx>
      <c:valAx>
        <c:axId val="10522892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5227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51370556972491E-2"/>
          <c:y val="4.9594025011100655E-2"/>
          <c:w val="0.72794991617079685"/>
          <c:h val="0.950405974988899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CCFFFF"/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9399297578255653"/>
                  <c:y val="-0.30835561695403557"/>
                </c:manualLayout>
              </c:layout>
              <c:tx>
                <c:rich>
                  <a:bodyPr/>
                  <a:lstStyle/>
                  <a:p>
                    <a:r>
                      <a:rPr lang="ru-RU" sz="1200" i="1"/>
                      <a:t>Власні доходи </a:t>
                    </a:r>
                  </a:p>
                  <a:p>
                    <a:r>
                      <a:rPr lang="ru-RU" sz="1200" i="1"/>
                      <a:t>загального фонду
426 895,7 тис.грн
</a:t>
                    </a:r>
                    <a:endParaRPr lang="ru-RU" sz="900" i="1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i="1"/>
                      <a:t>Офіційні трансферти
171 947,3 тис.грн</a:t>
                    </a:r>
                    <a:endParaRPr lang="ru-RU" sz="900" i="1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"/>
                  <c:y val="-0.12129471875318008"/>
                </c:manualLayout>
              </c:layout>
              <c:tx>
                <c:rich>
                  <a:bodyPr/>
                  <a:lstStyle/>
                  <a:p>
                    <a:r>
                      <a:rPr lang="ru-RU" sz="1200" i="1" dirty="0"/>
                      <a:t>Доходи </a:t>
                    </a:r>
                  </a:p>
                  <a:p>
                    <a:r>
                      <a:rPr lang="ru-RU" sz="1200" i="1" dirty="0" err="1"/>
                      <a:t>спеціального</a:t>
                    </a:r>
                    <a:r>
                      <a:rPr lang="ru-RU" sz="1200" i="1" dirty="0"/>
                      <a:t> фонду
16 452,1 </a:t>
                    </a:r>
                    <a:r>
                      <a:rPr lang="ru-RU" sz="1200" i="1" dirty="0" err="1"/>
                      <a:t>тис.грн</a:t>
                    </a:r>
                    <a:endParaRPr lang="ru-RU" sz="90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доходи!$A$10:$A$12</c:f>
              <c:strCache>
                <c:ptCount val="3"/>
                <c:pt idx="0">
                  <c:v>Власні доходи загального фонду</c:v>
                </c:pt>
                <c:pt idx="1">
                  <c:v>Офіційні трансферти</c:v>
                </c:pt>
                <c:pt idx="2">
                  <c:v>Доходи спеціального фонду</c:v>
                </c:pt>
              </c:strCache>
            </c:strRef>
          </c:cat>
          <c:val>
            <c:numRef>
              <c:f>доходи!$B$10:$B$12</c:f>
              <c:numCache>
                <c:formatCode>#,##0.0</c:formatCode>
                <c:ptCount val="3"/>
                <c:pt idx="0">
                  <c:v>426895.7</c:v>
                </c:pt>
                <c:pt idx="1">
                  <c:v>171947.3</c:v>
                </c:pt>
                <c:pt idx="2">
                  <c:v>16452.099999999977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ofPieChart>
        <c:ofPieType val="pie"/>
        <c:varyColors val="1"/>
        <c:ser>
          <c:idx val="1"/>
          <c:order val="1"/>
          <c:explosion val="13"/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0070C0"/>
              </a:solidFill>
            </c:spPr>
          </c:dPt>
          <c:dPt>
            <c:idx val="7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bubble3D val="0"/>
            <c:spPr>
              <a:solidFill>
                <a:srgbClr val="FFCCFF"/>
              </a:solidFill>
            </c:spPr>
          </c:dPt>
          <c:dPt>
            <c:idx val="12"/>
            <c:bubble3D val="0"/>
            <c:spPr>
              <a:solidFill>
                <a:srgbClr val="7030A0"/>
              </a:solidFill>
            </c:spPr>
          </c:dPt>
          <c:dPt>
            <c:idx val="14"/>
            <c:bubble3D val="0"/>
            <c:spPr>
              <a:solidFill>
                <a:srgbClr val="FFCCFF"/>
              </a:solidFill>
            </c:spPr>
          </c:dPt>
          <c:dPt>
            <c:idx val="15"/>
            <c:bubble3D val="0"/>
            <c:spPr>
              <a:solidFill>
                <a:srgbClr val="BB6998"/>
              </a:solidFill>
            </c:spPr>
          </c:dPt>
          <c:dPt>
            <c:idx val="16"/>
            <c:bubble3D val="0"/>
            <c:spPr>
              <a:solidFill>
                <a:srgbClr val="00B050"/>
              </a:solidFill>
            </c:spPr>
          </c:dPt>
          <c:dPt>
            <c:idx val="17"/>
            <c:bubble3D val="0"/>
            <c:spPr>
              <a:solidFill>
                <a:srgbClr val="BB6998"/>
              </a:solidFill>
            </c:spPr>
          </c:dPt>
          <c:dPt>
            <c:idx val="18"/>
            <c:bubble3D val="0"/>
            <c:spPr>
              <a:solidFill>
                <a:srgbClr val="FFCCFF"/>
              </a:solidFill>
            </c:spPr>
          </c:dPt>
          <c:dPt>
            <c:idx val="2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c:spPr>
          </c:dPt>
          <c:dLbls>
            <c:dLbl>
              <c:idx val="0"/>
              <c:layout>
                <c:manualLayout>
                  <c:x val="7.022099231037815E-2"/>
                  <c:y val="-1.4852643985292414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Плата за надання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адмінпослуг;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1 584,5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13629462797784372"/>
                  <c:y val="0.1026320765999814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Акцизний податок з реалізації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суб'єктами господарювання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роздрібної торгівлі підакцизних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товарів; 5 669,5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893753868617775E-2"/>
                  <c:y val="5.5708965865496174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Акцизний податок з виробленого в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Україні та ввезеного на митну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територію України пального;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5 194,0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991995929023762E-2"/>
                  <c:y val="0.15990338114869307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Адміністративний збір за державну реєстрацію речових прав на нерухоме майно та їх обтяжень; 137,3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9434192331804404"/>
                  <c:y val="0.1328049213055198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Частина чистого прибутку (доходу)  комунальних унітарних підприємств та їх об'єднань, що вилучається до бюджету; 264,2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31104567250464232"/>
                  <c:y val="-4.399551456284876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Надходження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від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орендної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плати за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коистування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цілісним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майновим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комплексом та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іншим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майном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,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що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перебуває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в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комунальній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власності</a:t>
                    </a:r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</a:p>
                  <a:p>
                    <a:r>
                      <a:rPr lang="ru-RU" sz="800" dirty="0">
                        <a:latin typeface="Times New Roman" pitchFamily="18" charset="0"/>
                        <a:cs typeface="Times New Roman" pitchFamily="18" charset="0"/>
                      </a:rPr>
                      <a:t>538,0 </a:t>
                    </a:r>
                    <a:r>
                      <a:rPr lang="ru-RU" sz="800" dirty="0" err="1">
                        <a:latin typeface="Times New Roman" pitchFamily="18" charset="0"/>
                        <a:cs typeface="Times New Roman" pitchFamily="18" charset="0"/>
                      </a:rPr>
                      <a:t>тис.грн</a:t>
                    </a:r>
                    <a:endParaRPr lang="ru-RU" sz="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0378116068768529"/>
                  <c:y val="-7.1881682570241703E-2"/>
                </c:manualLayout>
              </c:layout>
              <c:tx>
                <c:rich>
                  <a:bodyPr/>
                  <a:lstStyle/>
                  <a:p>
                    <a:pPr>
                      <a:defRPr sz="12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>
                        <a:latin typeface="Times New Roman" pitchFamily="18" charset="0"/>
                        <a:cs typeface="Times New Roman" pitchFamily="18" charset="0"/>
                      </a:rPr>
                      <a:t>Податок на доходи </a:t>
                    </a:r>
                  </a:p>
                  <a:p>
                    <a:pPr>
                      <a:defRPr sz="12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>
                        <a:latin typeface="Times New Roman" pitchFamily="18" charset="0"/>
                        <a:cs typeface="Times New Roman" pitchFamily="18" charset="0"/>
                      </a:rPr>
                      <a:t>фізичних осіб; </a:t>
                    </a:r>
                  </a:p>
                  <a:p>
                    <a:pPr>
                      <a:defRPr sz="12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>
                        <a:latin typeface="Times New Roman" pitchFamily="18" charset="0"/>
                        <a:cs typeface="Times New Roman" pitchFamily="18" charset="0"/>
                      </a:rPr>
                      <a:t>351 031,8 тис.грн</a:t>
                    </a:r>
                  </a:p>
                </c:rich>
              </c:tx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0716609364832475"/>
                  <c:y val="-0.27047799345175244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Адміністративні штрафи;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 304,3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34107036222165793"/>
                  <c:y val="-0.1615423852344479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адміністративний збір за проведення державної реєстрації юридичних осіб, фізичних осіб-підприємців та громадських формувань;  24,8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00745700874506"/>
                  <c:y val="-0.17122062565101703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Податок на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прибуток;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703,5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6.738983366927484E-2"/>
                  <c:y val="-5.5235684780486509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Рентна плата за використання інших природних ресурсів; 95,0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9762643552167897E-2"/>
                  <c:y val="-0.15072357497722688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Надходження коштів від Державного фонду дорогоцінних металів і дорогоцінного каміння; 0,7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456445315599853E-2"/>
                  <c:y val="-0.2581767740629699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Кошти за шкоду, що заподіяна на земельних ділянках державної і комунальної власності; 9,7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3357523767200471E-2"/>
                  <c:y val="1.4527991560672488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Інші надходження;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323,9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13925585649213579"/>
                  <c:y val="-0.12219218074226421"/>
                </c:manualLayout>
              </c:layout>
              <c:tx>
                <c:rich>
                  <a:bodyPr/>
                  <a:lstStyle/>
                  <a:p>
                    <a:pPr>
                      <a:defRPr sz="11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100">
                        <a:latin typeface="Times New Roman" pitchFamily="18" charset="0"/>
                        <a:cs typeface="Times New Roman" pitchFamily="18" charset="0"/>
                      </a:rPr>
                      <a:t>Плата за землю; </a:t>
                    </a:r>
                  </a:p>
                  <a:p>
                    <a:pPr>
                      <a:defRPr sz="11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100">
                        <a:latin typeface="Times New Roman" pitchFamily="18" charset="0"/>
                        <a:cs typeface="Times New Roman" pitchFamily="18" charset="0"/>
                      </a:rPr>
                      <a:t>38 486,9 тис.грн</a:t>
                    </a:r>
                  </a:p>
                </c:rich>
              </c:tx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6.1359873704509023E-2"/>
                  <c:y val="-4.8196165298785516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Податок на нерухоме майно,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відмінне від земельної ділянки;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 7 124,9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4.3777377910390906E-3"/>
                  <c:y val="-8.7280391954425995E-2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Транспортний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податок;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41,4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2.1339394829145968E-3"/>
                  <c:y val="-1.0972352411433572E-3"/>
                </c:manualLayout>
              </c:layout>
              <c:tx>
                <c:rich>
                  <a:bodyPr/>
                  <a:lstStyle/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Туристичний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податок; </a:t>
                    </a:r>
                  </a:p>
                  <a:p>
                    <a:r>
                      <a:rPr lang="ru-RU" sz="800">
                        <a:latin typeface="Times New Roman" pitchFamily="18" charset="0"/>
                        <a:cs typeface="Times New Roman" pitchFamily="18" charset="0"/>
                      </a:rPr>
                      <a:t>105,7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"/>
                  <c:y val="5.2131247080325918E-2"/>
                </c:manualLayout>
              </c:layout>
              <c:tx>
                <c:rich>
                  <a:bodyPr/>
                  <a:lstStyle/>
                  <a:p>
                    <a:pPr>
                      <a:defRPr sz="10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Єдиний податок; </a:t>
                    </a:r>
                  </a:p>
                  <a:p>
                    <a:pPr>
                      <a:defRPr sz="10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15 241,3 тис. грн</a:t>
                    </a:r>
                  </a:p>
                </c:rich>
              </c:tx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0.1589421501994355"/>
                  <c:y val="2.9981571452504623E-3"/>
                </c:manualLayout>
              </c:layout>
              <c:tx>
                <c:rich>
                  <a:bodyPr/>
                  <a:lstStyle/>
                  <a:p>
                    <a:pPr>
                      <a:defRPr sz="10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Місцеві</a:t>
                    </a:r>
                    <a:r>
                      <a:rPr lang="ru-RU" sz="1000" baseline="0">
                        <a:latin typeface="Times New Roman" pitchFamily="18" charset="0"/>
                        <a:cs typeface="Times New Roman" pitchFamily="18" charset="0"/>
                      </a:rPr>
                      <a:t> податки  і збори</a:t>
                    </a:r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;</a:t>
                    </a:r>
                  </a:p>
                  <a:p>
                    <a:pPr>
                      <a:defRPr sz="10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 61000,2 тис.грн</a:t>
                    </a:r>
                  </a:p>
                </c:rich>
              </c:tx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txPr>
              <a:bodyPr/>
              <a:lstStyle/>
              <a:p>
                <a:pPr>
                  <a:defRPr sz="800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</c:leaderLines>
          </c:dLbls>
          <c:cat>
            <c:strRef>
              <c:f>'загальний фонд'!$C$7:$C$28</c:f>
              <c:strCache>
                <c:ptCount val="22"/>
                <c:pt idx="0">
                  <c:v>Плата за надання адмінпослуг</c:v>
                </c:pt>
                <c:pt idx="1">
                  <c:v>Державне мито </c:v>
                </c:pt>
                <c:pt idx="2">
                  <c:v>Акцизний податок з реалізації суб'єктами господарювання роздрібної торгівлі підакцизних товарів</c:v>
                </c:pt>
                <c:pt idx="3">
                  <c:v>Акцизний податок з виробленого в Україні та ввезеного на митну територію України пального</c:v>
                </c:pt>
                <c:pt idx="4">
                  <c:v>Адміністративний збір за державну реєстрацію речових прав на нерухоме майно та їх обтяжень</c:v>
                </c:pt>
                <c:pt idx="5">
                  <c:v>Частина чистого прибутку (доходу)  комунальних унітарних підприємств та їх об'єднань, що вилучається до бюджету</c:v>
                </c:pt>
                <c:pt idx="6">
                  <c:v>Надходження від орендної плати за коистування цілісним майновим комплексом та іншим майном, що перебуває в комунальній власності</c:v>
                </c:pt>
                <c:pt idx="7">
                  <c:v>Податок на доходи фізичних осіб   </c:v>
                </c:pt>
                <c:pt idx="8">
                  <c:v>Адміністративні штрафи</c:v>
                </c:pt>
                <c:pt idx="9">
                  <c:v>адміністративний збір за проведення державної реєстрації юридичних осіб, фізичних осіб-підприємців та громадських формувань</c:v>
                </c:pt>
                <c:pt idx="10">
                  <c:v>Податок на прибуток</c:v>
                </c:pt>
                <c:pt idx="11">
                  <c:v>Рентна плата за використання інших природних ресурсів</c:v>
                </c:pt>
                <c:pt idx="12">
                  <c:v>Надходження коштів від Державного фонду дорогоцінних металів і дорогоцінного каміння</c:v>
                </c:pt>
                <c:pt idx="13">
                  <c:v>Кошти за шкоду, що заподіяна на земельних ділянках державної і комунальної власності</c:v>
                </c:pt>
                <c:pt idx="14">
                  <c:v>Інші надходження</c:v>
                </c:pt>
                <c:pt idx="17">
                  <c:v>Плата за землю</c:v>
                </c:pt>
                <c:pt idx="18">
                  <c:v>Податок на нерухоме майно, відмінне від земельної ділянки</c:v>
                </c:pt>
                <c:pt idx="19">
                  <c:v>Транспортний податок</c:v>
                </c:pt>
                <c:pt idx="20">
                  <c:v>Туристичний податок</c:v>
                </c:pt>
                <c:pt idx="21">
                  <c:v>Єдиний податок</c:v>
                </c:pt>
              </c:strCache>
            </c:strRef>
          </c:cat>
          <c:val>
            <c:numRef>
              <c:f>'загальний фонд'!$E$7:$E$28</c:f>
              <c:numCache>
                <c:formatCode>#,##0.0</c:formatCode>
                <c:ptCount val="22"/>
                <c:pt idx="0">
                  <c:v>1584.5</c:v>
                </c:pt>
                <c:pt idx="1">
                  <c:v>14.3</c:v>
                </c:pt>
                <c:pt idx="2">
                  <c:v>5669.5</c:v>
                </c:pt>
                <c:pt idx="3">
                  <c:v>5194</c:v>
                </c:pt>
                <c:pt idx="4">
                  <c:v>137.30000000000001</c:v>
                </c:pt>
                <c:pt idx="5">
                  <c:v>264.2</c:v>
                </c:pt>
                <c:pt idx="6">
                  <c:v>538</c:v>
                </c:pt>
                <c:pt idx="7">
                  <c:v>351031.8</c:v>
                </c:pt>
                <c:pt idx="8">
                  <c:v>304.3</c:v>
                </c:pt>
                <c:pt idx="9">
                  <c:v>24.8</c:v>
                </c:pt>
                <c:pt idx="10">
                  <c:v>703.5</c:v>
                </c:pt>
                <c:pt idx="11">
                  <c:v>95</c:v>
                </c:pt>
                <c:pt idx="12">
                  <c:v>0.7000000000000004</c:v>
                </c:pt>
                <c:pt idx="13">
                  <c:v>9.7000000000000011</c:v>
                </c:pt>
                <c:pt idx="14">
                  <c:v>323.89999999999975</c:v>
                </c:pt>
                <c:pt idx="17">
                  <c:v>38486.9</c:v>
                </c:pt>
                <c:pt idx="18">
                  <c:v>7124.9</c:v>
                </c:pt>
                <c:pt idx="19">
                  <c:v>41.4</c:v>
                </c:pt>
                <c:pt idx="20">
                  <c:v>105.7</c:v>
                </c:pt>
                <c:pt idx="21">
                  <c:v>15241.3</c:v>
                </c:pt>
              </c:numCache>
            </c:numRef>
          </c:val>
        </c:ser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</c:leaderLines>
          </c:dLbls>
          <c:cat>
            <c:strRef>
              <c:f>'загальний фонд'!$C$7:$C$28</c:f>
              <c:strCache>
                <c:ptCount val="22"/>
                <c:pt idx="0">
                  <c:v>Плата за надання адмінпослуг</c:v>
                </c:pt>
                <c:pt idx="1">
                  <c:v>Державне мито </c:v>
                </c:pt>
                <c:pt idx="2">
                  <c:v>Акцизний податок з реалізації суб'єктами господарювання роздрібної торгівлі підакцизних товарів</c:v>
                </c:pt>
                <c:pt idx="3">
                  <c:v>Акцизний податок з виробленого в Україні та ввезеного на митну територію України пального</c:v>
                </c:pt>
                <c:pt idx="4">
                  <c:v>Адміністративний збір за державну реєстрацію речових прав на нерухоме майно та їх обтяжень</c:v>
                </c:pt>
                <c:pt idx="5">
                  <c:v>Частина чистого прибутку (доходу)  комунальних унітарних підприємств та їх об'єднань, що вилучається до бюджету</c:v>
                </c:pt>
                <c:pt idx="6">
                  <c:v>Надходження від орендної плати за коистування цілісним майновим комплексом та іншим майном, що перебуває в комунальній власності</c:v>
                </c:pt>
                <c:pt idx="7">
                  <c:v>Податок на доходи фізичних осіб   </c:v>
                </c:pt>
                <c:pt idx="8">
                  <c:v>Адміністративні штрафи</c:v>
                </c:pt>
                <c:pt idx="9">
                  <c:v>адміністративний збір за проведення державної реєстрації юридичних осіб, фізичних осіб-підприємців та громадських формувань</c:v>
                </c:pt>
                <c:pt idx="10">
                  <c:v>Податок на прибуток</c:v>
                </c:pt>
                <c:pt idx="11">
                  <c:v>Рентна плата за використання інших природних ресурсів</c:v>
                </c:pt>
                <c:pt idx="12">
                  <c:v>Надходження коштів від Державного фонду дорогоцінних металів і дорогоцінного каміння</c:v>
                </c:pt>
                <c:pt idx="13">
                  <c:v>Кошти за шкоду, що заподіяна на земельних ділянках державної і комунальної власності</c:v>
                </c:pt>
                <c:pt idx="14">
                  <c:v>Інші надходження</c:v>
                </c:pt>
                <c:pt idx="17">
                  <c:v>Плата за землю</c:v>
                </c:pt>
                <c:pt idx="18">
                  <c:v>Податок на нерухоме майно, відмінне від земельної ділянки</c:v>
                </c:pt>
                <c:pt idx="19">
                  <c:v>Транспортний податок</c:v>
                </c:pt>
                <c:pt idx="20">
                  <c:v>Туристичний податок</c:v>
                </c:pt>
                <c:pt idx="21">
                  <c:v>Єдиний податок</c:v>
                </c:pt>
              </c:strCache>
            </c:strRef>
          </c:cat>
          <c:val>
            <c:numRef>
              <c:f>'загальний фонд'!$D$7:$D$28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c:spPr>
        </c:serLines>
      </c:ofPie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514590742173792E-3"/>
          <c:y val="0.13230290247655702"/>
          <c:w val="0.88161506108020249"/>
          <c:h val="0.83420836829533751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44"/>
            <c:spPr>
              <a:solidFill>
                <a:srgbClr val="CCFFFF"/>
              </a:solidFill>
            </c:spPr>
          </c:dPt>
          <c:dLbls>
            <c:dLbl>
              <c:idx val="0"/>
              <c:layout>
                <c:manualLayout>
                  <c:x val="-0.23895325299518344"/>
                  <c:y val="4.2405136427323034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Екологічний податок;</a:t>
                    </a:r>
                  </a:p>
                  <a:p>
                    <a:r>
                      <a:rPr lang="ru-RU" sz="800"/>
                      <a:t> 231,4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0346213683158802E-2"/>
                  <c:y val="0.15627236156546001"/>
                </c:manualLayout>
              </c:layout>
              <c:tx>
                <c:rich>
                  <a:bodyPr/>
                  <a:lstStyle/>
                  <a:p>
                    <a:pPr>
                      <a:defRPr sz="8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800" i="1"/>
                      <a:t>Власні надходження бюджетних установ;</a:t>
                    </a:r>
                  </a:p>
                  <a:p>
                    <a:pPr>
                      <a:defRPr sz="800" i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800" i="1"/>
                      <a:t> 15 684,3  тис.грн</a:t>
                    </a:r>
                    <a:endParaRPr lang="ru-RU" sz="1000" i="1"/>
                  </a:p>
                </c:rich>
              </c:tx>
              <c:spPr>
                <a:ln>
                  <a:solidFill>
                    <a:srgbClr val="4F81BD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719151470225791"/>
                  <c:y val="-0.23896161224941478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err="1"/>
                      <a:t>Грошові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стягнення</a:t>
                    </a:r>
                    <a:r>
                      <a:rPr lang="ru-RU" sz="800" dirty="0"/>
                      <a:t> за шкоду, </a:t>
                    </a:r>
                    <a:r>
                      <a:rPr lang="ru-RU" sz="800" dirty="0" err="1"/>
                      <a:t>заподіяну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порушенням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законодавства</a:t>
                    </a:r>
                    <a:r>
                      <a:rPr lang="ru-RU" sz="800" dirty="0"/>
                      <a:t> про </a:t>
                    </a:r>
                    <a:r>
                      <a:rPr lang="ru-RU" sz="800" dirty="0" err="1"/>
                      <a:t>охорону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навколишнього</a:t>
                    </a:r>
                    <a:r>
                      <a:rPr lang="ru-RU" sz="800" dirty="0"/>
                      <a:t> природного </a:t>
                    </a:r>
                    <a:r>
                      <a:rPr lang="ru-RU" sz="800" dirty="0" err="1"/>
                      <a:t>середовища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внвслідок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господарської</a:t>
                    </a:r>
                    <a:r>
                      <a:rPr lang="ru-RU" sz="800" dirty="0"/>
                      <a:t> та </a:t>
                    </a:r>
                    <a:r>
                      <a:rPr lang="ru-RU" sz="800" dirty="0" err="1"/>
                      <a:t>іншої</a:t>
                    </a:r>
                    <a:r>
                      <a:rPr lang="ru-RU" sz="800" dirty="0"/>
                      <a:t> </a:t>
                    </a:r>
                    <a:r>
                      <a:rPr lang="ru-RU" sz="800" dirty="0" err="1"/>
                      <a:t>діяльності</a:t>
                    </a:r>
                    <a:r>
                      <a:rPr lang="ru-RU" sz="800" dirty="0"/>
                      <a:t>; 31,1 </a:t>
                    </a:r>
                    <a:r>
                      <a:rPr lang="ru-RU" sz="800" dirty="0" err="1"/>
                      <a:t>тис.грн</a:t>
                    </a:r>
                    <a:endParaRPr lang="ru-RU" sz="8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9713310897139127"/>
                  <c:y val="-5.6123946654072873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Надходження кошт</a:t>
                    </a:r>
                    <a:r>
                      <a:rPr lang="en-US" sz="800"/>
                      <a:t>i</a:t>
                    </a:r>
                    <a:r>
                      <a:rPr lang="ru-RU" sz="800"/>
                      <a:t>в пайової участ</a:t>
                    </a:r>
                    <a:r>
                      <a:rPr lang="en-US" sz="800"/>
                      <a:t>i </a:t>
                    </a:r>
                    <a:r>
                      <a:rPr lang="ru-RU" sz="800"/>
                      <a:t>у розвитку </a:t>
                    </a:r>
                    <a:r>
                      <a:rPr lang="en-US" sz="800"/>
                      <a:t>i</a:t>
                    </a:r>
                    <a:r>
                      <a:rPr lang="ru-RU" sz="800"/>
                      <a:t>нфраструктури населеного пункту; 315,6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907945859598613E-3"/>
                  <c:y val="2.4295529891094583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Відсотки за користування довгостроковим кредитом, що надається з місцевих бюджетів молодим сім'ям та одиноким молодим громадянам на будівництво (реконструкцію) та придбання житла; 1,7 тис.грн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5018082348702692"/>
                  <c:y val="0.12118323845043935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Кошти в</a:t>
                    </a:r>
                    <a:r>
                      <a:rPr lang="en-US" sz="800"/>
                      <a:t>i</a:t>
                    </a:r>
                    <a:r>
                      <a:rPr lang="ru-RU" sz="800"/>
                      <a:t>д продажу земл</a:t>
                    </a:r>
                    <a:r>
                      <a:rPr lang="en-US" sz="800"/>
                      <a:t>i;</a:t>
                    </a:r>
                    <a:endParaRPr lang="uk-UA" sz="800"/>
                  </a:p>
                  <a:p>
                    <a:r>
                      <a:rPr lang="uk-UA" sz="800"/>
                      <a:t>188,0</a:t>
                    </a:r>
                    <a:r>
                      <a:rPr lang="uk-UA" sz="800" baseline="0"/>
                      <a:t> </a:t>
                    </a:r>
                    <a:r>
                      <a:rPr lang="uk-UA" sz="800"/>
                      <a:t>тис.грн</a:t>
                    </a:r>
                    <a:endParaRPr lang="en-US" sz="80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sz="800" i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4F81BD"/>
                  </a:solidFill>
                </a:ln>
              </c:spPr>
            </c:leaderLines>
          </c:dLbls>
          <c:cat>
            <c:strRef>
              <c:f>'спеціальний фонд'!$B$3:$B$8</c:f>
              <c:strCache>
                <c:ptCount val="6"/>
                <c:pt idx="0">
                  <c:v>Екологічний податок</c:v>
                </c:pt>
                <c:pt idx="1">
                  <c:v>Власні надходження бюджетних установ</c:v>
                </c:pt>
                <c:pt idx="2">
                  <c:v>Грошові стягнення за шкоду, заподіяну порушенням законодавства про охорону навколишнього природного середовища внвслідок господарської та іншої діяльності</c:v>
                </c:pt>
                <c:pt idx="3">
                  <c:v>Надходження коштiв пайової участi у розвитку iнфраструктури населеного пункту</c:v>
                </c:pt>
                <c:pt idx="4">
                  <c:v>Відсотки за користування довгостроковим кредитом, що надається з місцевих бюджетів молодим сім'ям та одиноким молодим громадянам на будівництво (реконструкцію) та придбання житла</c:v>
                </c:pt>
                <c:pt idx="5">
                  <c:v>Кошти вiд продажу землi</c:v>
                </c:pt>
              </c:strCache>
            </c:strRef>
          </c:cat>
          <c:val>
            <c:numRef>
              <c:f>'спеціальний фонд'!$C$3:$C$8</c:f>
              <c:numCache>
                <c:formatCode>#,##0.0</c:formatCode>
                <c:ptCount val="6"/>
                <c:pt idx="0">
                  <c:v>231.4</c:v>
                </c:pt>
                <c:pt idx="1">
                  <c:v>15684.3</c:v>
                </c:pt>
                <c:pt idx="2">
                  <c:v>31.1</c:v>
                </c:pt>
                <c:pt idx="3">
                  <c:v>315.60000000000002</c:v>
                </c:pt>
                <c:pt idx="4">
                  <c:v>1.7</c:v>
                </c:pt>
                <c:pt idx="5">
                  <c:v>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814636757532"/>
          <c:y val="5.6208093995562057E-2"/>
          <c:w val="0.66344116954065502"/>
          <c:h val="0.93146294410359587"/>
        </c:manualLayout>
      </c:layout>
      <c:pie3DChart>
        <c:varyColors val="1"/>
        <c:ser>
          <c:idx val="0"/>
          <c:order val="0"/>
          <c:spPr>
            <a:gradFill>
              <a:gsLst>
                <a:gs pos="0">
                  <a:srgbClr val="00B050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5400000" scaled="0"/>
            </a:gradFill>
          </c:spPr>
          <c:dPt>
            <c:idx val="1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0"/>
              </a:gradFill>
            </c:spPr>
          </c:dPt>
          <c:dPt>
            <c:idx val="2"/>
            <c:bubble3D val="0"/>
            <c:explosion val="39"/>
            <c:spPr>
              <a:gradFill>
                <a:gsLst>
                  <a:gs pos="0">
                    <a:srgbClr val="FF0000"/>
                  </a:gs>
                  <a:gs pos="50000">
                    <a:srgbClr val="FF9966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</a:gradFill>
            </c:spPr>
          </c:dPt>
          <c:dPt>
            <c:idx val="3"/>
            <c:bubble3D val="0"/>
            <c:explosion val="19"/>
            <c:spPr>
              <a:gradFill>
                <a:gsLst>
                  <a:gs pos="0">
                    <a:srgbClr val="FF0000"/>
                  </a:gs>
                  <a:gs pos="50000">
                    <a:srgbClr val="DEDE92"/>
                  </a:gs>
                  <a:gs pos="100000">
                    <a:srgbClr val="FFFF00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-0.19743742486109456"/>
                  <c:y val="-0.13688423097587271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uk-UA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sz="200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068762252380076"/>
                  <c:y val="2.5559418041565411E-2"/>
                </c:manualLayout>
              </c:layout>
              <c:spPr/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922207540426086E-2"/>
                  <c:y val="6.974054531028176E-2"/>
                </c:manualLayout>
              </c:layout>
              <c:spPr/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0435290056384"/>
                  <c:y val="-6.1782623706690042E-2"/>
                </c:manualLayout>
              </c:layout>
              <c:tx>
                <c:rich>
                  <a:bodyPr/>
                  <a:lstStyle/>
                  <a:p>
                    <a:pPr>
                      <a:defRPr sz="140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uk-UA" sz="1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Субвенції іншим бюджетам 2</a:t>
                    </a:r>
                    <a:r>
                      <a: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sz="140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0776141239130061E-2"/>
                  <c:y val="-7.887343290009536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2909467997084916E-2"/>
                  <c:y val="6.27331855795253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8964218455743842E-2"/>
                  <c:y val="5.65770862800565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'ЗагСпец (2)'!$A$2:$A$5</c:f>
              <c:strCache>
                <c:ptCount val="4"/>
                <c:pt idx="0">
                  <c:v>Загальний фонд всього 530,2 млн.грн., без вилучення та субвенцій іншим бюджетам - 473,3 млн.грн</c:v>
                </c:pt>
                <c:pt idx="1">
                  <c:v>Спеціальний фонд всього - 78,1 млн.грн, без субвенції іншим бюджетам - 67,5 млн.грн</c:v>
                </c:pt>
                <c:pt idx="2">
                  <c:v>Реверсна дотація (вилучення) - 56,4 млн.грн</c:v>
                </c:pt>
                <c:pt idx="3">
                  <c:v>Субвенції іншим бюджетам - 11,1 млн.грн</c:v>
                </c:pt>
              </c:strCache>
            </c:strRef>
          </c:cat>
          <c:val>
            <c:numRef>
              <c:f>'ЗагСпец (2)'!$B$2:$B$5</c:f>
              <c:numCache>
                <c:formatCode>General</c:formatCode>
                <c:ptCount val="4"/>
                <c:pt idx="0">
                  <c:v>473.3</c:v>
                </c:pt>
                <c:pt idx="1">
                  <c:v>67.5</c:v>
                </c:pt>
                <c:pt idx="2" formatCode="0.0">
                  <c:v>56.4</c:v>
                </c:pt>
                <c:pt idx="3">
                  <c:v>11.1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284072789439942"/>
          <c:y val="0.70914627481670289"/>
          <c:w val="0.74466942284615256"/>
          <c:h val="0.28738824012906217"/>
        </c:manualLayout>
      </c:layout>
      <c:overlay val="0"/>
      <c:txPr>
        <a:bodyPr/>
        <a:lstStyle/>
        <a:p>
          <a:pPr rtl="0"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929584597472596"/>
          <c:y val="2.2456374185977443E-2"/>
          <c:w val="0.71070415402527409"/>
          <c:h val="0.665517606067410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ПланФакт2019!$B$10</c:f>
              <c:strCache>
                <c:ptCount val="1"/>
                <c:pt idx="0">
                  <c:v>План, млн.грн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7.2154174171035368E-2"/>
                  <c:y val="-5.5411968726637804E-2"/>
                </c:manualLayout>
              </c:layout>
              <c:tx>
                <c:rich>
                  <a:bodyPr/>
                  <a:lstStyle/>
                  <a:p>
                    <a:r>
                      <a:rPr lang="uk-UA" sz="18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99,1%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285088501860668E-2"/>
                  <c:y val="-6.6122830205228481E-2"/>
                </c:manualLayout>
              </c:layout>
              <c:tx>
                <c:rich>
                  <a:bodyPr/>
                  <a:lstStyle/>
                  <a:p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74,5%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ПланФакт2019!$A$11:$A$12</c:f>
              <c:strCache>
                <c:ptCount val="2"/>
                <c:pt idx="0">
                  <c:v>Загальний фонд</c:v>
                </c:pt>
                <c:pt idx="1">
                  <c:v>Спеціальний фонд </c:v>
                </c:pt>
              </c:strCache>
            </c:strRef>
          </c:cat>
          <c:val>
            <c:numRef>
              <c:f>ПланФакт2019!$B$11:$B$12</c:f>
              <c:numCache>
                <c:formatCode>#,##0</c:formatCode>
                <c:ptCount val="2"/>
                <c:pt idx="0" formatCode="#,##0.0">
                  <c:v>535.1</c:v>
                </c:pt>
                <c:pt idx="1">
                  <c:v>104.9</c:v>
                </c:pt>
              </c:numCache>
            </c:numRef>
          </c:val>
        </c:ser>
        <c:ser>
          <c:idx val="1"/>
          <c:order val="1"/>
          <c:tx>
            <c:strRef>
              <c:f>ПланФакт2019!$C$10</c:f>
              <c:strCache>
                <c:ptCount val="1"/>
                <c:pt idx="0">
                  <c:v>Виконано, млн.грн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ПланФакт2019!$A$11:$A$12</c:f>
              <c:strCache>
                <c:ptCount val="2"/>
                <c:pt idx="0">
                  <c:v>Загальний фонд</c:v>
                </c:pt>
                <c:pt idx="1">
                  <c:v>Спеціальний фонд </c:v>
                </c:pt>
              </c:strCache>
            </c:strRef>
          </c:cat>
          <c:val>
            <c:numRef>
              <c:f>ПланФакт2019!$C$11:$C$12</c:f>
              <c:numCache>
                <c:formatCode>#,##0</c:formatCode>
                <c:ptCount val="2"/>
                <c:pt idx="0">
                  <c:v>530.20000000000005</c:v>
                </c:pt>
                <c:pt idx="1">
                  <c:v>78.099999999999994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28992"/>
        <c:axId val="104630528"/>
        <c:axId val="0"/>
      </c:bar3DChart>
      <c:catAx>
        <c:axId val="104628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4630528"/>
        <c:crosses val="autoZero"/>
        <c:auto val="1"/>
        <c:lblAlgn val="ctr"/>
        <c:lblOffset val="100"/>
        <c:noMultiLvlLbl val="0"/>
      </c:catAx>
      <c:valAx>
        <c:axId val="10463052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1046289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Динаміка2019!$A$3</c:f>
              <c:strCache>
                <c:ptCount val="1"/>
                <c:pt idx="0">
                  <c:v>Видатки, млн.грн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invertIfNegative val="0"/>
          <c:cat>
            <c:strRef>
              <c:f>Динаміка2019!$B$2:$E$2</c:f>
              <c:strCache>
                <c:ptCount val="4"/>
                <c:pt idx="0">
                  <c:v>2017р.</c:v>
                </c:pt>
                <c:pt idx="1">
                  <c:v>2018р.</c:v>
                </c:pt>
                <c:pt idx="2">
                  <c:v>2019р.</c:v>
                </c:pt>
                <c:pt idx="3">
                  <c:v>2020р. (план)</c:v>
                </c:pt>
              </c:strCache>
            </c:strRef>
          </c:cat>
          <c:val>
            <c:numRef>
              <c:f>Динаміка2019!$B$3:$E$3</c:f>
              <c:numCache>
                <c:formatCode>General</c:formatCode>
                <c:ptCount val="4"/>
                <c:pt idx="0">
                  <c:v>498.4</c:v>
                </c:pt>
                <c:pt idx="1">
                  <c:v>558.5</c:v>
                </c:pt>
                <c:pt idx="2">
                  <c:v>608.29999999999995</c:v>
                </c:pt>
                <c:pt idx="3">
                  <c:v>575.6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227200"/>
        <c:axId val="104228736"/>
        <c:axId val="0"/>
      </c:bar3DChart>
      <c:catAx>
        <c:axId val="10422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228736"/>
        <c:crosses val="autoZero"/>
        <c:auto val="1"/>
        <c:lblAlgn val="ctr"/>
        <c:lblOffset val="100"/>
        <c:noMultiLvlLbl val="0"/>
      </c:catAx>
      <c:valAx>
        <c:axId val="104228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42272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noFill/>
    </a:ln>
    <a:effectLst/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261415873070133"/>
          <c:y val="8.9453150170986429E-2"/>
          <c:w val="0.66356390150009736"/>
          <c:h val="0.91054684149509857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>
                <a:gsLst>
                  <a:gs pos="0">
                    <a:srgbClr val="A0D07F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FF9966"/>
                  </a:gs>
                </a:gsLst>
                <a:lin ang="5400000" scaled="0"/>
              </a:gradFill>
            </c:spPr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4"/>
            <c:bubble3D val="0"/>
            <c:spPr>
              <a:gradFill>
                <a:gsLst>
                  <a:gs pos="0">
                    <a:srgbClr val="00B0F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92D050"/>
                  </a:gs>
                </a:gsLst>
                <a:lin ang="5400000" scaled="0"/>
              </a:gradFill>
            </c:spPr>
          </c:dPt>
          <c:dPt>
            <c:idx val="5"/>
            <c:bubble3D val="0"/>
            <c:spPr>
              <a:gradFill>
                <a:gsLst>
                  <a:gs pos="0">
                    <a:srgbClr val="D3AFCA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7030A0"/>
                  </a:gs>
                </a:gsLst>
                <a:lin ang="5400000" scaled="0"/>
              </a:gra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396307342868836E-2"/>
                  <c:y val="2.1810214223526438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Соціальний захист та соціальне забезпечення -   85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,7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</a:t>
                    </a:r>
                  </a:p>
                  <a:p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4,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1"/>
              <c:layout>
                <c:manualLayout>
                  <c:x val="-2.2611091645087868E-2"/>
                  <c:y val="0.1772358603970064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Освіта -                          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34,3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38,5%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2"/>
              <c:layout>
                <c:manualLayout>
                  <c:x val="0.16409812811021182"/>
                  <c:y val="7.0558322174520696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Культура і мистецтво -  8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,4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3"/>
              <c:layout>
                <c:manualLayout>
                  <c:x val="-0.10636603638098481"/>
                  <c:y val="6.344516711040586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Фізична культура і спорт -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3,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0,6%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4"/>
              <c:layout>
                <c:manualLayout>
                  <c:x val="-0.19380675389873947"/>
                  <c:y val="1.772932835336524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Державне управління -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 9,9%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5"/>
              <c:layout>
                <c:manualLayout>
                  <c:x val="-0.11326877541305083"/>
                  <c:y val="6.1144120365754472E-3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ЖКГ - 61,1 млн.грн 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6"/>
              <c:layout>
                <c:manualLayout>
                  <c:x val="-0.12432010750195195"/>
                  <c:y val="-2.342971725084488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Утримання та розвиток доріг -  </a:t>
                    </a:r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,8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0,5%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7"/>
              <c:layout>
                <c:manualLayout>
                  <c:x val="-0.15453606423161298"/>
                  <c:y val="-5.0504733740799864E-3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Реверсна дотація -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56,4 млн.грн  9,3%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8"/>
              <c:layout>
                <c:manualLayout>
                  <c:x val="-0.15322062914615878"/>
                  <c:y val="-9.924025995068167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 субвенції з місцевого бюджету -                        11,1 млн.грн 1,8%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9"/>
              <c:layout>
                <c:manualLayout>
                  <c:x val="-8.8802244473666414E-2"/>
                  <c:y val="-0.1211534762706673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Охорона здоров'я - </a:t>
                    </a:r>
                  </a:p>
                  <a:p>
                    <a:r>
                      <a:rPr lang="uk-UA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68,9</a:t>
                    </a:r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млн.грн  11,3%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10"/>
              <c:layout>
                <c:manualLayout>
                  <c:x val="-3.9775231305703769E-2"/>
                  <c:y val="-0.13818686803750196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Будівництво -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9,2 млн.грн;  1,5%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dLbl>
              <c:idx val="11"/>
              <c:layout>
                <c:manualLayout>
                  <c:x val="7.8867305342141467E-2"/>
                  <c:y val="-0.12572850142349729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 видатки -  6,7млн.грн ,1,1%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млн.грн</c:separator>
            </c:dLbl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млн.грн</c:separator>
            <c:showLeaderLines val="1"/>
          </c:dLbls>
          <c:cat>
            <c:strRef>
              <c:f>'Галузі 2019'!$A$2:$A$13</c:f>
              <c:strCache>
                <c:ptCount val="12"/>
                <c:pt idx="0">
                  <c:v>Соціальний захист та соціальне забезпечення</c:v>
                </c:pt>
                <c:pt idx="1">
                  <c:v>Освіта </c:v>
                </c:pt>
                <c:pt idx="2">
                  <c:v>Культура і мистецтво</c:v>
                </c:pt>
                <c:pt idx="3">
                  <c:v>Фізична культура і спорт</c:v>
                </c:pt>
                <c:pt idx="4">
                  <c:v>Державне управління</c:v>
                </c:pt>
                <c:pt idx="5">
                  <c:v>ЖКГ</c:v>
                </c:pt>
                <c:pt idx="6">
                  <c:v>Утримання та розвиток доріг </c:v>
                </c:pt>
                <c:pt idx="7">
                  <c:v>Реверсна дотація</c:v>
                </c:pt>
                <c:pt idx="8">
                  <c:v>Інші субвенції з місцевого бюджету</c:v>
                </c:pt>
                <c:pt idx="9">
                  <c:v>Охорона здоров'я </c:v>
                </c:pt>
                <c:pt idx="10">
                  <c:v>Будівництво</c:v>
                </c:pt>
                <c:pt idx="11">
                  <c:v>Інші видатки</c:v>
                </c:pt>
              </c:strCache>
            </c:strRef>
          </c:cat>
          <c:val>
            <c:numRef>
              <c:f>'Галузі 2019'!$B$2:$B$13</c:f>
              <c:numCache>
                <c:formatCode>General</c:formatCode>
                <c:ptCount val="12"/>
                <c:pt idx="0">
                  <c:v>85.7</c:v>
                </c:pt>
                <c:pt idx="1">
                  <c:v>234.3</c:v>
                </c:pt>
                <c:pt idx="2" formatCode="0.0">
                  <c:v>8.4</c:v>
                </c:pt>
                <c:pt idx="3">
                  <c:v>3.4</c:v>
                </c:pt>
                <c:pt idx="4">
                  <c:v>60.3</c:v>
                </c:pt>
                <c:pt idx="5">
                  <c:v>61.1</c:v>
                </c:pt>
                <c:pt idx="6">
                  <c:v>2.8</c:v>
                </c:pt>
                <c:pt idx="7">
                  <c:v>56.4</c:v>
                </c:pt>
                <c:pt idx="8">
                  <c:v>11.1</c:v>
                </c:pt>
                <c:pt idx="9">
                  <c:v>68.900000000000006</c:v>
                </c:pt>
                <c:pt idx="10">
                  <c:v>9.1999999999999993</c:v>
                </c:pt>
                <c:pt idx="11" formatCode="0.0">
                  <c:v>6.6999999999999176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5363365032041"/>
          <c:y val="8.9453158504901487E-2"/>
          <c:w val="0.66356390150009736"/>
          <c:h val="0.91054684149509857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>
                <a:gsLst>
                  <a:gs pos="1000">
                    <a:srgbClr val="A2EA66"/>
                  </a:gs>
                  <a:gs pos="0">
                    <a:srgbClr val="92D050"/>
                  </a:gs>
                  <a:gs pos="0">
                    <a:srgbClr val="92D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bubble3D val="0"/>
            <c:spPr>
              <a:gradFill>
                <a:gsLst>
                  <a:gs pos="3335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chemeClr val="accent2">
                      <a:lumMod val="20000"/>
                      <a:lumOff val="8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3"/>
            <c:bubble3D val="0"/>
            <c:spPr>
              <a:gradFill>
                <a:gsLst>
                  <a:gs pos="17000">
                    <a:srgbClr val="D3AFCA"/>
                  </a:gs>
                  <a:gs pos="0">
                    <a:srgbClr val="CEA0C2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1250702753664866E-2"/>
                  <c:y val="-4.5845580213320331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Заробітна плата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214,9 млн.грн; 35%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0628162391492003E-2"/>
                  <c:y val="-2.5469766785177959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Нарахування на оплату праці 47,5 млн.грн; 7,8%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7348581431446059E-2"/>
                  <c:y val="1.8677828975797169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комунальних послуг та енергоносіїв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7,6 млн.грн; 1,3%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328520298936488E-2"/>
                  <c:y val="2.8865735689868353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Дослідження і розробки, окремі заходи по реалізації державних (регіональних) програм  65,1 млн.грн; 11%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547533831560812"/>
                  <c:y val="9.1691160426640661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Капітальні видатки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67,6 млн.грн; 11%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1095067663121622E-2"/>
                  <c:y val="8.3201238164914662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Предмети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матеріали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обладнання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інвентар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9,9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млн.грн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4380270652486492E-3"/>
                  <c:y val="2.2073797880487564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Продукти харчування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15,7 млн.грн; 3%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2501405507329739E-2"/>
                  <c:y val="-8.4899222617259809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послуг (крім комунальних)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13,7 млн.грн; 2%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4063378442081083E-3"/>
                  <c:y val="-7.810728480787908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Субсидії та поточні трансферти підприємствам (установам, організаціям) 40,7 млн.грн; 7%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6253513768324331E-3"/>
                  <c:y val="-0.1086711386496558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Поточні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трансферти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органам державного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управління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інших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рівнів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endPara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56,9 </a:t>
                    </a:r>
                    <a:r>
                      <a:rPr lang="ru-RU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млн.грн</a:t>
                    </a:r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9.4224635561943257E-2"/>
                  <c:y val="-5.6033486927391511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 виплати населенню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66,2 млн.грн; 11%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0.11672604106927299"/>
                  <c:y val="-3.9053776103502712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 поточні видатки  </a:t>
                    </a:r>
                  </a:p>
                  <a:p>
                    <a:r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2,5 млн.грн; 0,4%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КЕКВ2019!$A$2:$A$14</c:f>
              <c:strCache>
                <c:ptCount val="13"/>
                <c:pt idx="0">
                  <c:v>Заробітна плата</c:v>
                </c:pt>
                <c:pt idx="1">
                  <c:v>Нарахування на оплату праці</c:v>
                </c:pt>
                <c:pt idx="2">
                  <c:v>Оплата комунальних послуг та енергоносіїв</c:v>
                </c:pt>
                <c:pt idx="3">
                  <c:v>Дослідження і розробки, окремі заходи по реалізації державних (регіональних) програм</c:v>
                </c:pt>
                <c:pt idx="4">
                  <c:v>Капітальні видатки</c:v>
                </c:pt>
                <c:pt idx="5">
                  <c:v>Предмети, матеріали, обладнання, інвентар</c:v>
                </c:pt>
                <c:pt idx="6">
                  <c:v>Продукти харчування</c:v>
                </c:pt>
                <c:pt idx="7">
                  <c:v>Оплата послуг (крім комунальних)</c:v>
                </c:pt>
                <c:pt idx="8">
                  <c:v>Субсидії та поточні трансферти підприємствам (установам, організаціям)</c:v>
                </c:pt>
                <c:pt idx="9">
                  <c:v>Поточні трансферти органам державного управління інших рівнів</c:v>
                </c:pt>
                <c:pt idx="10">
                  <c:v>Інші виплати населенню</c:v>
                </c:pt>
                <c:pt idx="12">
                  <c:v>Інші поточні видатки</c:v>
                </c:pt>
              </c:strCache>
            </c:strRef>
          </c:cat>
          <c:val>
            <c:numRef>
              <c:f>КЕКВ2019!$B$2:$B$14</c:f>
              <c:numCache>
                <c:formatCode>General</c:formatCode>
                <c:ptCount val="13"/>
                <c:pt idx="0">
                  <c:v>214.9</c:v>
                </c:pt>
                <c:pt idx="1">
                  <c:v>47.5</c:v>
                </c:pt>
                <c:pt idx="2" formatCode="0.0">
                  <c:v>7.6</c:v>
                </c:pt>
                <c:pt idx="3">
                  <c:v>65.099999999999994</c:v>
                </c:pt>
                <c:pt idx="4">
                  <c:v>67.599999999999994</c:v>
                </c:pt>
                <c:pt idx="5">
                  <c:v>9.9</c:v>
                </c:pt>
                <c:pt idx="6">
                  <c:v>15.7</c:v>
                </c:pt>
                <c:pt idx="7">
                  <c:v>13.7</c:v>
                </c:pt>
                <c:pt idx="8">
                  <c:v>40.700000000000003</c:v>
                </c:pt>
                <c:pt idx="9">
                  <c:v>56.9</c:v>
                </c:pt>
                <c:pt idx="10">
                  <c:v>66.2</c:v>
                </c:pt>
                <c:pt idx="12">
                  <c:v>2.5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0.62162</cdr:x>
      <cdr:y>0.04728</cdr:y>
    </cdr:from>
    <cdr:to>
      <cdr:x>0.96631</cdr:x>
      <cdr:y>0.11659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216024"/>
          <a:ext cx="2755069" cy="316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600" b="1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1" dirty="0" err="1">
              <a:latin typeface="Times New Roman" pitchFamily="18" charset="0"/>
              <a:cs typeface="Times New Roman" pitchFamily="18" charset="0"/>
            </a:rPr>
            <a:t>надійшло</a:t>
          </a:r>
          <a:r>
            <a:rPr lang="ru-RU" sz="1600" b="1" i="1" dirty="0">
              <a:latin typeface="Times New Roman" pitchFamily="18" charset="0"/>
              <a:cs typeface="Times New Roman" pitchFamily="18" charset="0"/>
            </a:rPr>
            <a:t> 615 295,1 </a:t>
          </a:r>
          <a:r>
            <a:rPr lang="ru-RU" sz="1600" b="1" i="1" dirty="0" err="1">
              <a:latin typeface="Times New Roman" pitchFamily="18" charset="0"/>
              <a:cs typeface="Times New Roman" pitchFamily="18" charset="0"/>
            </a:rPr>
            <a:t>тис.грн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0.54546</cdr:x>
      <cdr:y>0.03308</cdr:y>
    </cdr:from>
    <cdr:to>
      <cdr:x>0.95646</cdr:x>
      <cdr:y>0.1288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04456" y="144016"/>
          <a:ext cx="3092702" cy="416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Доходи</a:t>
          </a:r>
          <a:r>
            <a:rPr lang="ru-RU" sz="1400" b="1" i="1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i="1" baseline="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400" b="1" i="1" baseline="0" dirty="0">
              <a:latin typeface="Times New Roman" pitchFamily="18" charset="0"/>
              <a:cs typeface="Times New Roman" pitchFamily="18" charset="0"/>
            </a:rPr>
            <a:t>: 615 295,1 </a:t>
          </a:r>
          <a:r>
            <a:rPr lang="ru-RU" sz="1400" b="1" i="1" baseline="0" dirty="0" err="1">
              <a:latin typeface="Times New Roman" pitchFamily="18" charset="0"/>
              <a:cs typeface="Times New Roman" pitchFamily="18" charset="0"/>
            </a:rPr>
            <a:t>тис.грн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0.69799</cdr:x>
      <cdr:y>0</cdr:y>
    </cdr:from>
    <cdr:to>
      <cdr:x>1</cdr:x>
      <cdr:y>0.0715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29217" y="0"/>
          <a:ext cx="243567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b="1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err="1">
              <a:latin typeface="Times New Roman" pitchFamily="18" charset="0"/>
              <a:cs typeface="Times New Roman" pitchFamily="18" charset="0"/>
            </a:rPr>
            <a:t>надійшло</a:t>
          </a:r>
          <a:r>
            <a:rPr lang="ru-RU" sz="1200" b="1" i="1" dirty="0">
              <a:latin typeface="Times New Roman" pitchFamily="18" charset="0"/>
              <a:cs typeface="Times New Roman" pitchFamily="18" charset="0"/>
            </a:rPr>
            <a:t> 426  895,7 </a:t>
          </a:r>
          <a:r>
            <a:rPr lang="ru-RU" sz="1200" b="1" i="1" dirty="0" err="1">
              <a:latin typeface="Times New Roman" pitchFamily="18" charset="0"/>
              <a:cs typeface="Times New Roman" pitchFamily="18" charset="0"/>
            </a:rPr>
            <a:t>тис.грн</a:t>
          </a:r>
          <a:r>
            <a:rPr lang="ru-RU" sz="1200" b="1" i="1" dirty="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0.59638</cdr:x>
      <cdr:y>0.16693</cdr:y>
    </cdr:from>
    <cdr:to>
      <cdr:x>0.99962</cdr:x>
      <cdr:y>0.24833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8497" y="822867"/>
          <a:ext cx="2987550" cy="401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Всього</a:t>
          </a:r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надійшло</a:t>
          </a:r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 16 452,1 тис. </a:t>
          </a:r>
          <a:r>
            <a:rPr lang="ru-RU" sz="1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грн</a:t>
          </a:r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0.53379</cdr:x>
      <cdr:y>0.39201</cdr:y>
    </cdr:from>
    <cdr:to>
      <cdr:x>0.70707</cdr:x>
      <cdr:y>0.54628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42769" y="1860954"/>
          <a:ext cx="1279902" cy="732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/>
            <a:t>Загальний фонд </a:t>
          </a:r>
        </a:p>
      </cdr:txBody>
    </cdr:sp>
  </cdr:relSizeAnchor>
  <cdr:relSizeAnchor xmlns:cdr="http://schemas.openxmlformats.org/drawingml/2006/chartDrawing">
    <cdr:from>
      <cdr:x>0.23636</cdr:x>
      <cdr:y>0.08108</cdr:y>
    </cdr:from>
    <cdr:to>
      <cdr:x>0.49358</cdr:x>
      <cdr:y>0.19743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208" y="432048"/>
          <a:ext cx="2037409" cy="619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err="1"/>
            <a:t>Реверсна</a:t>
          </a:r>
          <a:r>
            <a:rPr lang="ru-RU" sz="1100" b="1" dirty="0"/>
            <a:t> </a:t>
          </a:r>
          <a:r>
            <a:rPr lang="ru-RU" sz="1100" b="1" dirty="0" err="1"/>
            <a:t>дотація</a:t>
          </a:r>
          <a:r>
            <a:rPr lang="ru-RU" sz="1100" b="1" dirty="0"/>
            <a:t> (</a:t>
          </a:r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вилучення</a:t>
          </a:r>
          <a:r>
            <a:rPr lang="ru-RU" sz="1100" b="1" dirty="0"/>
            <a:t>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0.37273</cdr:x>
      <cdr:y>0.16216</cdr:y>
    </cdr:from>
    <cdr:to>
      <cdr:x>0.40161</cdr:x>
      <cdr:y>0.24794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2952328" y="864096"/>
          <a:ext cx="228755" cy="4570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0.05365</cdr:x>
      <cdr:y>0.26372</cdr:y>
    </cdr:from>
    <cdr:to>
      <cdr:x>0.22342</cdr:x>
      <cdr:y>0.41573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240" y="1251925"/>
          <a:ext cx="1253982" cy="721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Спеціальний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фонд</a:t>
          </a:r>
        </a:p>
      </cdr:txBody>
    </cdr:sp>
  </cdr:relSizeAnchor>
  <cdr:relSizeAnchor xmlns:cdr="http://schemas.openxmlformats.org/drawingml/2006/chartDrawing">
    <cdr:from>
      <cdr:x>0.20083</cdr:x>
      <cdr:y>0.32584</cdr:y>
    </cdr:from>
    <cdr:to>
      <cdr:x>0.31358</cdr:x>
      <cdr:y>0.37157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1483360" y="1546860"/>
          <a:ext cx="832817" cy="2170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0.35135</cdr:x>
      <cdr:y>0.09607</cdr:y>
    </cdr:from>
    <cdr:to>
      <cdr:x>0.4955</cdr:x>
      <cdr:y>0.24017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>
          <a:off x="2808312" y="432048"/>
          <a:ext cx="1152128" cy="648072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0.53372</cdr:x>
      <cdr:y>0.03004</cdr:y>
    </cdr:from>
    <cdr:to>
      <cdr:x>0.69589</cdr:x>
      <cdr:y>0.19016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>
          <a:off x="4266002" y="135122"/>
          <a:ext cx="1296144" cy="720080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0.51941</cdr:x>
      <cdr:y>0.35652</cdr:y>
    </cdr:from>
    <cdr:to>
      <cdr:x>0.78042</cdr:x>
      <cdr:y>0.56432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90535" y="1952415"/>
          <a:ext cx="2357120" cy="113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0.52503</cdr:x>
      <cdr:y>0.4116</cdr:y>
    </cdr:from>
    <cdr:to>
      <cdr:x>0.81197</cdr:x>
      <cdr:y>0.6245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23344" y="2088232"/>
          <a:ext cx="2417416" cy="10801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angle"/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Загальна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сума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видатків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бюджету - 608,3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млн.грн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0.51941</cdr:x>
      <cdr:y>0.35652</cdr:y>
    </cdr:from>
    <cdr:to>
      <cdr:x>0.78042</cdr:x>
      <cdr:y>0.56432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90535" y="1952415"/>
          <a:ext cx="2357120" cy="113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0.39831</cdr:x>
      <cdr:y>0.38571</cdr:y>
    </cdr:from>
    <cdr:to>
      <cdr:x>0.7044</cdr:x>
      <cdr:y>0.58003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4376" y="1944216"/>
          <a:ext cx="2600867" cy="9794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angle"/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Загальна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сума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видатків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бюджету - 608,3 </a:t>
          </a:r>
          <a:r>
            <a:rPr lang="ru-RU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млн.грн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B18912-A137-4117-93A6-EEE13D45F8D4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ED5EB1-6AC8-4F1B-99B8-EC5840D324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pPr>
              <a:defRPr sz="1500" b="1" i="1" u="none" strike="noStrike" kern="1200" baseline="0">
                <a:solidFill>
                  <a:prstClr val="black"/>
                </a:solidFill>
                <a:latin typeface="+mj-lt"/>
                <a:ea typeface="+mn-ea"/>
                <a:cs typeface="Times New Roman" pitchFamily="18" charset="0"/>
              </a:defRPr>
            </a:pPr>
            <a:r>
              <a:rPr lang="ru-RU" sz="2400" b="1" i="1" dirty="0" smtClean="0">
                <a:solidFill>
                  <a:prstClr val="black"/>
                </a:solidFill>
                <a:cs typeface="Times New Roman" pitchFamily="18" charset="0"/>
              </a:rPr>
              <a:t>Доходи бюджету м.Вараш</a:t>
            </a:r>
            <a:r>
              <a:rPr lang="ru-RU" sz="2400" b="1" i="1" dirty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prstClr val="black"/>
                </a:solidFill>
                <a:cs typeface="Times New Roman" pitchFamily="18" charset="0"/>
              </a:rPr>
            </a:br>
            <a:r>
              <a:rPr lang="ru-RU" sz="2400" b="1" i="1" dirty="0" smtClean="0">
                <a:solidFill>
                  <a:prstClr val="black"/>
                </a:solidFill>
                <a:cs typeface="Times New Roman" pitchFamily="18" charset="0"/>
              </a:rPr>
              <a:t>за 2019 </a:t>
            </a:r>
            <a:r>
              <a:rPr lang="ru-RU" sz="2400" b="1" i="1" dirty="0" err="1">
                <a:solidFill>
                  <a:prstClr val="black"/>
                </a:solidFill>
                <a:cs typeface="Times New Roman" pitchFamily="18" charset="0"/>
              </a:rPr>
              <a:t>рік</a:t>
            </a:r>
            <a:r>
              <a:rPr lang="ru-RU" sz="2400" b="1" i="1" dirty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prstClr val="black"/>
                </a:solidFill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290918"/>
              </p:ext>
            </p:extLst>
          </p:nvPr>
        </p:nvGraphicFramePr>
        <p:xfrm>
          <a:off x="539552" y="1556792"/>
          <a:ext cx="799288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5187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36"/>
    </mc:Choice>
    <mc:Fallback>
      <p:transition spd="slow" advTm="4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prstClr val="black"/>
                </a:solidFill>
              </a:rPr>
              <a:t>Структура </a:t>
            </a:r>
            <a:r>
              <a:rPr lang="ru-RU" sz="2000" b="1" dirty="0" err="1">
                <a:solidFill>
                  <a:prstClr val="black"/>
                </a:solidFill>
              </a:rPr>
              <a:t>видатків</a:t>
            </a:r>
            <a:r>
              <a:rPr lang="ru-RU" sz="2000" b="1" dirty="0">
                <a:solidFill>
                  <a:prstClr val="black"/>
                </a:solidFill>
              </a:rPr>
              <a:t> бюджету </a:t>
            </a:r>
            <a:r>
              <a:rPr lang="ru-RU" sz="2000" b="1" dirty="0" smtClean="0">
                <a:solidFill>
                  <a:prstClr val="black"/>
                </a:solidFill>
              </a:rPr>
              <a:t>м.Вараш за 2019 </a:t>
            </a:r>
            <a:r>
              <a:rPr lang="ru-RU" sz="2000" b="1" dirty="0" err="1">
                <a:solidFill>
                  <a:prstClr val="black"/>
                </a:solidFill>
              </a:rPr>
              <a:t>рік</a:t>
            </a:r>
            <a:r>
              <a:rPr lang="ru-RU" sz="2000" b="1" dirty="0">
                <a:solidFill>
                  <a:prstClr val="black"/>
                </a:solidFill>
              </a:rPr>
              <a:t> </a:t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 smtClean="0">
                <a:solidFill>
                  <a:prstClr val="black"/>
                </a:solidFill>
              </a:rPr>
              <a:t>у</a:t>
            </a:r>
            <a:r>
              <a:rPr lang="ru-RU" sz="2000" b="1" i="1" dirty="0" smtClean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розрізі</a:t>
            </a: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головних</a:t>
            </a: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розпорядників</a:t>
            </a: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бюджетних</a:t>
            </a:r>
            <a:r>
              <a:rPr lang="ru-RU" sz="2000" b="1" i="1" dirty="0">
                <a:solidFill>
                  <a:prstClr val="black"/>
                </a:solidFill>
              </a:rPr>
              <a:t> </a:t>
            </a:r>
            <a:r>
              <a:rPr lang="ru-RU" sz="2000" b="1" i="1" dirty="0" err="1">
                <a:solidFill>
                  <a:prstClr val="black"/>
                </a:solidFill>
              </a:rPr>
              <a:t>коштів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104965"/>
              </p:ext>
            </p:extLst>
          </p:nvPr>
        </p:nvGraphicFramePr>
        <p:xfrm>
          <a:off x="871538" y="1556792"/>
          <a:ext cx="773291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4083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21"/>
    </mc:Choice>
    <mc:Fallback>
      <p:transition spd="slow" advTm="32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2440"/>
          </a:xfrm>
        </p:spPr>
        <p:txBody>
          <a:bodyPr>
            <a:noAutofit/>
          </a:bodyPr>
          <a:lstStyle/>
          <a:p>
            <a:r>
              <a:rPr lang="uk-UA" sz="2400" dirty="0" smtClean="0"/>
              <a:t>Видатки загального фонду бюджету м.Вараш за 2019 рік у розрізі програмної класифікації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45273"/>
              </p:ext>
            </p:extLst>
          </p:nvPr>
        </p:nvGraphicFramePr>
        <p:xfrm>
          <a:off x="251520" y="1268760"/>
          <a:ext cx="8568952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6040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86"/>
    </mc:Choice>
    <mc:Fallback>
      <p:transition spd="slow" advTm="34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Видатки спеціального фонду бюджету м.Вараш </a:t>
            </a:r>
            <a:br>
              <a:rPr lang="uk-UA" sz="2400" dirty="0" smtClean="0"/>
            </a:br>
            <a:r>
              <a:rPr lang="uk-UA" sz="2400" dirty="0" smtClean="0"/>
              <a:t>за 2019 рік у розрізі програмної класифікації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242015"/>
              </p:ext>
            </p:extLst>
          </p:nvPr>
        </p:nvGraphicFramePr>
        <p:xfrm>
          <a:off x="251520" y="1484784"/>
          <a:ext cx="864096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1297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70"/>
    </mc:Choice>
    <mc:Fallback>
      <p:transition spd="slow" advTm="2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Видатки загального фонду м.Вараш за 2019 рік у розрізі економічної класифікації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48926"/>
              </p:ext>
            </p:extLst>
          </p:nvPr>
        </p:nvGraphicFramePr>
        <p:xfrm>
          <a:off x="251520" y="1340768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7558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59"/>
    </mc:Choice>
    <mc:Fallback>
      <p:transition spd="slow" advTm="3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073008"/>
              </p:ext>
            </p:extLst>
          </p:nvPr>
        </p:nvGraphicFramePr>
        <p:xfrm>
          <a:off x="755576" y="1556792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Видатки спеціального фонду бюджету м.Вараш (з урахуванням власних надходжень бюджетних установ) за 2019 рік у розрізі економічної класифікації</a:t>
            </a:r>
            <a:endParaRPr lang="ru-RU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245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23"/>
    </mc:Choice>
    <mc:Fallback>
      <p:transition spd="slow" advTm="72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Структура </a:t>
            </a:r>
            <a:r>
              <a:rPr lang="ru-RU" sz="2800" b="1" i="1" dirty="0" err="1" smtClean="0"/>
              <a:t>доходної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частини</a:t>
            </a:r>
            <a:r>
              <a:rPr lang="ru-RU" sz="2800" b="1" i="1" dirty="0" smtClean="0"/>
              <a:t> </a:t>
            </a:r>
            <a:r>
              <a:rPr lang="ru-RU" sz="2800" b="1" i="1" dirty="0"/>
              <a:t>бюджету </a:t>
            </a:r>
            <a:r>
              <a:rPr lang="ru-RU" sz="2800" b="1" i="1" dirty="0" smtClean="0"/>
              <a:t>м.Вараш на 01.01.2020 року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21204"/>
              </p:ext>
            </p:extLst>
          </p:nvPr>
        </p:nvGraphicFramePr>
        <p:xfrm>
          <a:off x="755576" y="1772816"/>
          <a:ext cx="7524824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67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47"/>
    </mc:Choice>
    <mc:Fallback>
      <p:transition spd="slow" advTm="334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1800" b="1" i="1" dirty="0" err="1">
                <a:cs typeface="Times New Roman" pitchFamily="18" charset="0"/>
              </a:rPr>
              <a:t>Власні</a:t>
            </a:r>
            <a:r>
              <a:rPr lang="ru-RU" sz="1800" b="1" i="1" dirty="0">
                <a:cs typeface="Times New Roman" pitchFamily="18" charset="0"/>
              </a:rPr>
              <a:t> доходи </a:t>
            </a:r>
            <a:r>
              <a:rPr lang="ru-RU" sz="1800" b="1" i="1" dirty="0" err="1">
                <a:cs typeface="Times New Roman" pitchFamily="18" charset="0"/>
              </a:rPr>
              <a:t>загального</a:t>
            </a:r>
            <a:r>
              <a:rPr lang="ru-RU" sz="1800" b="1" i="1" dirty="0">
                <a:cs typeface="Times New Roman" pitchFamily="18" charset="0"/>
              </a:rPr>
              <a:t> фонду бюджету </a:t>
            </a:r>
            <a:r>
              <a:rPr lang="ru-RU" sz="1800" b="1" i="1" dirty="0" err="1" smtClean="0">
                <a:cs typeface="Times New Roman" pitchFamily="18" charset="0"/>
              </a:rPr>
              <a:t>м.Вара</a:t>
            </a:r>
            <a:r>
              <a:rPr lang="uk-UA" sz="1800" b="1" i="1" dirty="0" smtClean="0">
                <a:cs typeface="Times New Roman" pitchFamily="18" charset="0"/>
              </a:rPr>
              <a:t>ш за 2019 рік</a:t>
            </a:r>
            <a:endParaRPr lang="ru-RU" sz="1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29823"/>
              </p:ext>
            </p:extLst>
          </p:nvPr>
        </p:nvGraphicFramePr>
        <p:xfrm>
          <a:off x="611560" y="908720"/>
          <a:ext cx="8064896" cy="52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2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2"/>
    </mc:Choice>
    <mc:Fallback>
      <p:transition spd="slow" advTm="300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cs typeface="Times New Roman" pitchFamily="18" charset="0"/>
              </a:rPr>
              <a:t>Доходи </a:t>
            </a:r>
            <a:r>
              <a:rPr lang="ru-RU" sz="2400" b="1" i="1" dirty="0" err="1" smtClean="0">
                <a:cs typeface="Times New Roman" pitchFamily="18" charset="0"/>
              </a:rPr>
              <a:t>спеціального</a:t>
            </a:r>
            <a:r>
              <a:rPr lang="ru-RU" sz="2400" b="1" i="1" dirty="0" smtClean="0">
                <a:cs typeface="Times New Roman" pitchFamily="18" charset="0"/>
              </a:rPr>
              <a:t> фонду бюджету м.Вараш за 2019 </a:t>
            </a:r>
            <a:r>
              <a:rPr lang="ru-RU" sz="2400" b="1" i="1" dirty="0" err="1" smtClean="0">
                <a:cs typeface="Times New Roman" pitchFamily="18" charset="0"/>
              </a:rPr>
              <a:t>рік</a:t>
            </a:r>
            <a:r>
              <a:rPr lang="ru-RU" sz="2800" b="1" i="1" dirty="0">
                <a:cs typeface="Times New Roman" pitchFamily="18" charset="0"/>
              </a:rPr>
              <a:t/>
            </a:r>
            <a:br>
              <a:rPr lang="ru-RU" sz="2800" b="1" i="1" dirty="0"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341321"/>
              </p:ext>
            </p:extLst>
          </p:nvPr>
        </p:nvGraphicFramePr>
        <p:xfrm>
          <a:off x="871538" y="1196752"/>
          <a:ext cx="740886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06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95"/>
    </mc:Choice>
    <mc:Fallback>
      <p:transition spd="slow" advTm="369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b="1" i="0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sz="2400" b="1" i="0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м.Вара</a:t>
            </a:r>
            <a:r>
              <a:rPr lang="uk-UA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2019 </a:t>
            </a:r>
            <a:r>
              <a:rPr lang="ru-RU" sz="2400" b="1" i="0" baseline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264008"/>
              </p:ext>
            </p:extLst>
          </p:nvPr>
        </p:nvGraphicFramePr>
        <p:xfrm>
          <a:off x="611560" y="1196752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219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96"/>
    </mc:Choice>
    <mc:Fallback>
      <p:transition spd="slow" advTm="58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Виконання планових показників по видатках бюджету м.Вараш за 2019 рік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196506"/>
              </p:ext>
            </p:extLst>
          </p:nvPr>
        </p:nvGraphicFramePr>
        <p:xfrm>
          <a:off x="251520" y="1916832"/>
          <a:ext cx="8568952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1252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35"/>
    </mc:Choice>
    <mc:Fallback>
      <p:transition spd="slow" advTm="5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Динаміка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видатків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</a:rPr>
              <a:t>протягом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2017-2020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років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24879"/>
              </p:ext>
            </p:extLst>
          </p:nvPr>
        </p:nvGraphicFramePr>
        <p:xfrm>
          <a:off x="683568" y="1628800"/>
          <a:ext cx="799288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Круговая стрелка 3"/>
          <p:cNvSpPr/>
          <p:nvPr/>
        </p:nvSpPr>
        <p:spPr>
          <a:xfrm rot="1204949">
            <a:off x="6402449" y="2010815"/>
            <a:ext cx="1145335" cy="100811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14320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0639" y="1437017"/>
            <a:ext cx="81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+12%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13181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+8,9%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5338" y="1454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-5,4%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348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35"/>
    </mc:Choice>
    <mc:Fallback>
      <p:transition spd="slow" advTm="62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Autofit/>
          </a:bodyPr>
          <a:lstStyle/>
          <a:p>
            <a:pPr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2400" b="1" dirty="0">
                <a:solidFill>
                  <a:prstClr val="black"/>
                </a:solidFill>
              </a:rPr>
              <a:t>Структура </a:t>
            </a:r>
            <a:r>
              <a:rPr lang="ru-RU" sz="2400" b="1" dirty="0" err="1">
                <a:solidFill>
                  <a:prstClr val="black"/>
                </a:solidFill>
              </a:rPr>
              <a:t>видатків</a:t>
            </a:r>
            <a:r>
              <a:rPr lang="ru-RU" sz="2400" b="1" dirty="0">
                <a:solidFill>
                  <a:prstClr val="black"/>
                </a:solidFill>
              </a:rPr>
              <a:t> бюджету </a:t>
            </a:r>
            <a:r>
              <a:rPr lang="ru-RU" sz="2400" b="1" dirty="0" smtClean="0">
                <a:solidFill>
                  <a:prstClr val="black"/>
                </a:solidFill>
              </a:rPr>
              <a:t>м.Вараш</a:t>
            </a:r>
            <a:r>
              <a:rPr lang="uk-UA" sz="2400" b="1" dirty="0" smtClean="0">
                <a:solidFill>
                  <a:prstClr val="black"/>
                </a:solidFill>
              </a:rPr>
              <a:t> </a:t>
            </a:r>
            <a:br>
              <a:rPr lang="uk-UA" sz="2400" b="1" dirty="0" smtClean="0">
                <a:solidFill>
                  <a:prstClr val="black"/>
                </a:solidFill>
              </a:rPr>
            </a:br>
            <a:r>
              <a:rPr lang="uk-UA" sz="2400" b="1" i="1" dirty="0" smtClean="0">
                <a:solidFill>
                  <a:prstClr val="black"/>
                </a:solidFill>
              </a:rPr>
              <a:t>у </a:t>
            </a:r>
            <a:r>
              <a:rPr lang="uk-UA" sz="2400" b="1" i="1" dirty="0">
                <a:solidFill>
                  <a:prstClr val="black"/>
                </a:solidFill>
              </a:rPr>
              <a:t>розрізі галузей </a:t>
            </a:r>
            <a:r>
              <a:rPr lang="uk-UA" sz="2400" b="1" i="1" dirty="0" smtClean="0">
                <a:solidFill>
                  <a:prstClr val="black"/>
                </a:solidFill>
              </a:rPr>
              <a:t>за</a:t>
            </a:r>
            <a:r>
              <a:rPr lang="ru-RU" sz="2400" b="1" i="1" dirty="0" smtClean="0">
                <a:solidFill>
                  <a:prstClr val="black"/>
                </a:solidFill>
              </a:rPr>
              <a:t> 2019 </a:t>
            </a:r>
            <a:r>
              <a:rPr lang="ru-RU" sz="2400" b="1" i="1" dirty="0" err="1" smtClean="0">
                <a:solidFill>
                  <a:prstClr val="black"/>
                </a:solidFill>
              </a:rPr>
              <a:t>рік</a:t>
            </a:r>
            <a:r>
              <a:rPr lang="ru-RU" sz="2400" b="1" i="1" dirty="0" smtClean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/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/>
            </a:r>
            <a:br>
              <a:rPr lang="ru-RU" sz="2400" b="1" dirty="0">
                <a:solidFill>
                  <a:prstClr val="black"/>
                </a:solidFill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08462"/>
              </p:ext>
            </p:extLst>
          </p:nvPr>
        </p:nvGraphicFramePr>
        <p:xfrm>
          <a:off x="251520" y="1196752"/>
          <a:ext cx="8424936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4909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14"/>
    </mc:Choice>
    <mc:Fallback>
      <p:transition spd="slow" advTm="53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solidFill>
                  <a:prstClr val="black"/>
                </a:solidFill>
              </a:rPr>
              <a:t>Структура </a:t>
            </a:r>
            <a:r>
              <a:rPr lang="ru-RU" sz="2800" b="1" dirty="0" err="1">
                <a:solidFill>
                  <a:prstClr val="black"/>
                </a:solidFill>
              </a:rPr>
              <a:t>видатків</a:t>
            </a:r>
            <a:r>
              <a:rPr lang="ru-RU" sz="2800" b="1" dirty="0">
                <a:solidFill>
                  <a:prstClr val="black"/>
                </a:solidFill>
              </a:rPr>
              <a:t> бюджету м.Вараш</a:t>
            </a:r>
            <a:r>
              <a:rPr lang="uk-UA" sz="2800" b="1" dirty="0">
                <a:solidFill>
                  <a:prstClr val="black"/>
                </a:solidFill>
              </a:rPr>
              <a:t> </a:t>
            </a:r>
            <a:br>
              <a:rPr lang="uk-UA" sz="2800" b="1" dirty="0">
                <a:solidFill>
                  <a:prstClr val="black"/>
                </a:solidFill>
              </a:rPr>
            </a:br>
            <a:r>
              <a:rPr lang="uk-UA" sz="2800" b="1" i="1" dirty="0" smtClean="0">
                <a:solidFill>
                  <a:prstClr val="black"/>
                </a:solidFill>
              </a:rPr>
              <a:t>у </a:t>
            </a:r>
            <a:r>
              <a:rPr lang="uk-UA" sz="2800" b="1" i="1" dirty="0">
                <a:solidFill>
                  <a:prstClr val="black"/>
                </a:solidFill>
              </a:rPr>
              <a:t>розрізі </a:t>
            </a:r>
            <a:r>
              <a:rPr lang="uk-UA" sz="2800" b="1" i="1" dirty="0" smtClean="0">
                <a:solidFill>
                  <a:prstClr val="black"/>
                </a:solidFill>
              </a:rPr>
              <a:t>економічної класифікації </a:t>
            </a:r>
            <a:r>
              <a:rPr lang="uk-UA" sz="2800" b="1" i="1" dirty="0">
                <a:solidFill>
                  <a:prstClr val="black"/>
                </a:solidFill>
              </a:rPr>
              <a:t>за</a:t>
            </a:r>
            <a:r>
              <a:rPr lang="ru-RU" sz="2800" b="1" i="1" dirty="0">
                <a:solidFill>
                  <a:prstClr val="black"/>
                </a:solidFill>
              </a:rPr>
              <a:t> 2019 </a:t>
            </a:r>
            <a:r>
              <a:rPr lang="ru-RU" sz="2800" b="1" i="1" dirty="0" err="1">
                <a:solidFill>
                  <a:prstClr val="black"/>
                </a:solidFill>
              </a:rPr>
              <a:t>рік</a:t>
            </a:r>
            <a:r>
              <a:rPr lang="ru-RU" sz="2800" b="1" i="1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/>
            </a:r>
            <a:br>
              <a:rPr lang="ru-RU" sz="2800" b="1" dirty="0">
                <a:solidFill>
                  <a:prstClr val="black"/>
                </a:solidFill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289587"/>
              </p:ext>
            </p:extLst>
          </p:nvPr>
        </p:nvGraphicFramePr>
        <p:xfrm>
          <a:off x="395536" y="1484784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525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49"/>
    </mc:Choice>
    <mc:Fallback>
      <p:transition spd="slow" advTm="49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6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1104</TotalTime>
  <Words>797</Words>
  <Application>Microsoft Office PowerPoint</Application>
  <PresentationFormat>Экран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Доходи бюджету м.Вараш за 2019 рік </vt:lpstr>
      <vt:lpstr>Структура доходної частини бюджету м.Вараш на 01.01.2020 року </vt:lpstr>
      <vt:lpstr>Власні доходи загального фонду бюджету м.Вараш за 2019 рік</vt:lpstr>
      <vt:lpstr>Доходи спеціального фонду бюджету м.Вараш за 2019 рік </vt:lpstr>
      <vt:lpstr>Структура видатків бюджету м.Вараш за 2019 рік  </vt:lpstr>
      <vt:lpstr>Виконання планових показників по видатках бюджету м.Вараш за 2019 рік</vt:lpstr>
      <vt:lpstr>Динаміка видатків протягом 2017-2020 років </vt:lpstr>
      <vt:lpstr>Структура видатків бюджету м.Вараш  у розрізі галузей за 2019 рік   </vt:lpstr>
      <vt:lpstr>Структура видатків бюджету м.Вараш  у розрізі економічної класифікації за 2019 рік  </vt:lpstr>
      <vt:lpstr>Структура видатків бюджету м.Вараш за 2019 рік  у розрізі головних розпорядників бюджетних коштів </vt:lpstr>
      <vt:lpstr>Видатки загального фонду бюджету м.Вараш за 2019 рік у розрізі програмної класифікації</vt:lpstr>
      <vt:lpstr>Видатки спеціального фонду бюджету м.Вараш  за 2019 рік у розрізі програмної класифікації</vt:lpstr>
      <vt:lpstr>Видатки загального фонду м.Вараш за 2019 рік у розрізі економічної класифікації</vt:lpstr>
      <vt:lpstr>Видатки спеціального фонду бюджету м.Вараш (з урахуванням власних надходжень бюджетних установ) за 2019 рік у розрізі економічної класифікації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86</cp:revision>
  <dcterms:created xsi:type="dcterms:W3CDTF">2019-12-19T15:02:09Z</dcterms:created>
  <dcterms:modified xsi:type="dcterms:W3CDTF">2020-02-18T13:43:44Z</dcterms:modified>
</cp:coreProperties>
</file>